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1.xml" ContentType="application/vnd.openxmlformats-officedocument.drawingml.chartshapes+xml"/>
  <Override PartName="/ppt/charts/chart7.xml" ContentType="application/vnd.openxmlformats-officedocument.drawingml.chart+xml"/>
  <Override PartName="/ppt/drawings/drawing2.xml" ContentType="application/vnd.openxmlformats-officedocument.drawingml.chartshapes+xml"/>
  <Override PartName="/ppt/charts/chart8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3.xml" ContentType="application/vnd.openxmlformats-officedocument.drawingml.chartshapes+xml"/>
  <Override PartName="/ppt/charts/chart9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4.xml" ContentType="application/vnd.openxmlformats-officedocument.drawingml.chartshapes+xml"/>
  <Override PartName="/ppt/charts/chart10.xml" ContentType="application/vnd.openxmlformats-officedocument.drawingml.chart+xml"/>
  <Override PartName="/ppt/drawings/drawing5.xml" ContentType="application/vnd.openxmlformats-officedocument.drawingml.chartshapes+xml"/>
  <Override PartName="/ppt/charts/chart11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6.xml" ContentType="application/vnd.openxmlformats-officedocument.drawingml.chartshapes+xml"/>
  <Override PartName="/ppt/charts/chart12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3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4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5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6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69" r:id="rId3"/>
    <p:sldId id="270" r:id="rId4"/>
    <p:sldId id="271" r:id="rId5"/>
    <p:sldId id="272" r:id="rId6"/>
    <p:sldId id="280" r:id="rId7"/>
    <p:sldId id="282" r:id="rId8"/>
    <p:sldId id="274" r:id="rId9"/>
    <p:sldId id="276" r:id="rId10"/>
    <p:sldId id="275" r:id="rId11"/>
    <p:sldId id="277" r:id="rId12"/>
    <p:sldId id="27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D31"/>
    <a:srgbClr val="5B9BD5"/>
    <a:srgbClr val="4597E1"/>
    <a:srgbClr val="44546A"/>
    <a:srgbClr val="BC1414"/>
    <a:srgbClr val="68707B"/>
    <a:srgbClr val="2C59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 autoAdjust="0"/>
  </p:normalViewPr>
  <p:slideViewPr>
    <p:cSldViewPr snapToGrid="0">
      <p:cViewPr varScale="1">
        <p:scale>
          <a:sx n="78" d="100"/>
          <a:sy n="78" d="100"/>
        </p:scale>
        <p:origin x="77" y="17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gnioradze\Desktop\Statistics\Statistics\Statistics%202020%20III-pirveladi\Charts\charts%20and%20datas%202020%20II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D:\Users\gnioradze\Desktop\Statistics\Statistics\Statistics%202020%20III-pirveladi\Charts\charts%20and%20datas%202020%20II.xlsx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gnioradze\Desktop\Statistics\Statistics\Statistics%202020%20III-pirveladi\Charts\charts%20and%20datas%202020%20II.xlsx" TargetMode="Externa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6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gnioradze\Desktop\Statistics\Statistics\Statistics%202020%20III-pirveladi\Charts\charts%20and%20datas%202020%20II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gnioradze\Desktop\Statistics\Statistics\Statistics%202020%20III-pirveladi\Charts\charts%20and%20datas%202020%20II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gnioradze\Desktop\Statistics\Statistics\Statistics%202020%20III-pirveladi\Charts\charts%20and%20datas%202020%20II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gnioradze\Desktop\Statistics\Statistics\Statistics%202020%20III-pirveladi\Charts\charts%20and%20datas%202020%20II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gnioradze\Desktop\Statistics\Statistics\Statistics%202020%20III\Charts\charts%20and%20datas%202020%20III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sers\gnioradze\Desktop\Statistics\Statistics\Statistics%202020%20III-pirveladi\Charts\charts%20and%20datas%202020%20II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gnioradze\Desktop\Statistics\Statistics\Statistics%202020%20III-pirveladi\Charts\charts%20and%20datas%202020%20II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gnioradze\Desktop\Statistics\Statistics\Statistics%202020%20III-pirveladi\Charts\charts%20and%20datas%202020%20II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gnioradze\Desktop\Statistics\Statistics\Statistics%202020%20III-pirveladi\Charts\charts%20and%20datas%202020%20II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gnioradze\Desktop\Statistics\Statistics\Statistics%202020%20III-pirveladi\Charts\charts%20and%20datas%202020%20II.xlsx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1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D:\Users\gnioradze\Desktop\Statistics\Statistics\Statistics%202020%20III\Charts\charts%20and%20datas%202020%20III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gnioradze\Desktop\Statistics\Statistics\Statistics%202020%20III-pirveladi\Charts\charts%20and%20datas%202020%20II.xlsx" TargetMode="Externa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3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gnioradze\Desktop\Statistics\Statistics\Statistics%202020%20III-pirveladi\Charts\charts%20and%20datas%202020%20II.xlsx" TargetMode="Externa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sz="1100" b="1"/>
              <a:t>მოზიდული</a:t>
            </a:r>
            <a:r>
              <a:rPr lang="en-US" sz="1100" b="1" baseline="0"/>
              <a:t> </a:t>
            </a:r>
            <a:r>
              <a:rPr lang="ka-GE" sz="1100" b="1"/>
              <a:t>პრემია მლნ. ლარი</a:t>
            </a:r>
            <a:endParaRPr lang="en-US" sz="11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BD7-4E45-804F-9CF10925D78C}"/>
              </c:ext>
            </c:extLst>
          </c:dPt>
          <c:dPt>
            <c:idx val="1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BD7-4E45-804F-9CF10925D78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Fin!$B$2:$C$2</c:f>
              <c:strCache>
                <c:ptCount val="2"/>
                <c:pt idx="0">
                  <c:v>2019 9 თვე</c:v>
                </c:pt>
                <c:pt idx="1">
                  <c:v>2020 9 თვე</c:v>
                </c:pt>
              </c:strCache>
            </c:strRef>
          </c:cat>
          <c:val>
            <c:numRef>
              <c:f>Fin!$B$3:$C$3</c:f>
              <c:numCache>
                <c:formatCode>#,##0.0</c:formatCode>
                <c:ptCount val="2"/>
                <c:pt idx="0">
                  <c:v>481.84511645946628</c:v>
                </c:pt>
                <c:pt idx="1">
                  <c:v>513.24036665536562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BD7-4E45-804F-9CF10925D7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8"/>
        <c:overlap val="-27"/>
        <c:axId val="121255936"/>
        <c:axId val="118438080"/>
      </c:barChart>
      <c:catAx>
        <c:axId val="121255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438080"/>
        <c:crosses val="autoZero"/>
        <c:auto val="1"/>
        <c:lblAlgn val="ctr"/>
        <c:lblOffset val="100"/>
        <c:noMultiLvlLbl val="0"/>
      </c:catAx>
      <c:valAx>
        <c:axId val="118438080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1255936"/>
        <c:crosses val="autoZero"/>
        <c:crossBetween val="between"/>
        <c:majorUnit val="5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sz="1200" b="1" i="0" u="none" strike="noStrike" kern="1200" baseline="0">
                <a:solidFill>
                  <a:srgbClr val="1F497D"/>
                </a:solidFill>
                <a:effectLst/>
                <a:latin typeface="Sylfaen" pitchFamily="18" charset="0"/>
                <a:ea typeface="+mn-ea"/>
                <a:cs typeface="+mn-cs"/>
              </a:rPr>
              <a:t>20</a:t>
            </a:r>
            <a:r>
              <a:rPr lang="ka-GE" sz="1200" b="1" i="0" u="none" strike="noStrike" kern="1200" baseline="0">
                <a:solidFill>
                  <a:srgbClr val="1F497D"/>
                </a:solidFill>
                <a:effectLst/>
                <a:latin typeface="Sylfaen" pitchFamily="18" charset="0"/>
                <a:ea typeface="+mn-ea"/>
                <a:cs typeface="+mn-cs"/>
              </a:rPr>
              <a:t>20 წლის </a:t>
            </a:r>
            <a:r>
              <a:rPr lang="en-US" sz="1200" b="1" i="0" u="none" strike="noStrike" kern="1200" baseline="0">
                <a:solidFill>
                  <a:srgbClr val="1F497D"/>
                </a:solidFill>
                <a:effectLst/>
                <a:latin typeface="Sylfaen" pitchFamily="18" charset="0"/>
                <a:ea typeface="+mn-ea"/>
                <a:cs typeface="+mn-cs"/>
              </a:rPr>
              <a:t>9</a:t>
            </a:r>
            <a:r>
              <a:rPr lang="ka-GE" sz="1200" b="1" i="0" u="none" strike="noStrike" kern="1200" baseline="0">
                <a:solidFill>
                  <a:srgbClr val="1F497D"/>
                </a:solidFill>
                <a:effectLst/>
                <a:latin typeface="Sylfaen" pitchFamily="18" charset="0"/>
                <a:ea typeface="+mn-ea"/>
                <a:cs typeface="+mn-cs"/>
              </a:rPr>
              <a:t> თვის</a:t>
            </a:r>
            <a:r>
              <a:rPr lang="en-US" sz="1200" b="1" i="0" u="none" strike="noStrike" kern="1200" baseline="0">
                <a:solidFill>
                  <a:srgbClr val="1F497D"/>
                </a:solidFill>
                <a:effectLst/>
                <a:latin typeface="Sylfaen" pitchFamily="18" charset="0"/>
                <a:ea typeface="+mn-ea"/>
                <a:cs typeface="+mn-cs"/>
              </a:rPr>
              <a:t> </a:t>
            </a:r>
            <a:r>
              <a:rPr lang="ka-GE" sz="1200" b="1" i="0" u="none" strike="noStrike" kern="1200" baseline="0">
                <a:solidFill>
                  <a:srgbClr val="1F497D"/>
                </a:solidFill>
                <a:effectLst/>
                <a:latin typeface="Sylfaen" pitchFamily="18" charset="0"/>
                <a:ea typeface="+mn-ea"/>
                <a:cs typeface="+mn-cs"/>
              </a:rPr>
              <a:t>განმავლობაში ნეტო </a:t>
            </a:r>
            <a:r>
              <a:rPr lang="ka-GE" sz="1200">
                <a:latin typeface="Sylfaen" pitchFamily="18" charset="0"/>
              </a:rPr>
              <a:t>გამომუშავებული პრემია და ნეტო დამდგარი სადაზღვევო ზარალები  </a:t>
            </a:r>
          </a:p>
          <a:p>
            <a:pPr algn="ctr"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ka-GE" sz="1200">
                <a:latin typeface="Sylfaen" pitchFamily="18" charset="0"/>
              </a:rPr>
              <a:t>კომპანიების მიხედვით (მლნ. ლარი)</a:t>
            </a:r>
            <a:endParaRPr lang="en-US" sz="1200">
              <a:latin typeface="Sylfaen" pitchFamily="18" charset="0"/>
            </a:endParaRPr>
          </a:p>
        </c:rich>
      </c:tx>
      <c:layout>
        <c:manualLayout>
          <c:xMode val="edge"/>
          <c:yMode val="edge"/>
          <c:x val="0.15256986403049452"/>
          <c:y val="1.2532716801916383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5.1920578929236932E-2"/>
          <c:y val="0.12556365918057374"/>
          <c:w val="0.93034245845394348"/>
          <c:h val="0.7023861465211606"/>
        </c:manualLayout>
      </c:layout>
      <c:barChart>
        <c:barDir val="col"/>
        <c:grouping val="clustered"/>
        <c:varyColors val="0"/>
        <c:ser>
          <c:idx val="0"/>
          <c:order val="0"/>
          <c:tx>
            <c:v>ნეტო გამომუშავებული პრემია</c:v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dLbl>
              <c:idx val="7"/>
              <c:layout>
                <c:manualLayout>
                  <c:x val="0"/>
                  <c:y val="-1.254523569978946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4D5-4ADA-86F7-1669095F1EBC}"/>
                </c:ext>
              </c:extLst>
            </c:dLbl>
            <c:dLbl>
              <c:idx val="8"/>
              <c:layout>
                <c:manualLayout>
                  <c:x val="0"/>
                  <c:y val="-6.272617849894772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4D5-4ADA-86F7-1669095F1EBC}"/>
                </c:ext>
              </c:extLst>
            </c:dLbl>
            <c:dLbl>
              <c:idx val="9"/>
              <c:layout>
                <c:manualLayout>
                  <c:x val="-1.0024420271629894E-16"/>
                  <c:y val="4.181745233263181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4D5-4ADA-86F7-1669095F1EBC}"/>
                </c:ext>
              </c:extLst>
            </c:dLbl>
            <c:dLbl>
              <c:idx val="13"/>
              <c:layout>
                <c:manualLayout>
                  <c:x val="-4.0941658137154556E-3"/>
                  <c:y val="-7.6627467283380521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4D5-4ADA-86F7-1669095F1EBC}"/>
                </c:ext>
              </c:extLst>
            </c:dLbl>
            <c:dLbl>
              <c:idx val="16"/>
              <c:layout>
                <c:manualLayout>
                  <c:x val="-5.4615610388578165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4D5-4ADA-86F7-1669095F1EB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გამომუშავება!$B$79:$B$96</c:f>
              <c:strCache>
                <c:ptCount val="18"/>
                <c:pt idx="0">
                  <c:v> ჯიპიაი </c:v>
                </c:pt>
                <c:pt idx="1">
                  <c:v> იმედი L </c:v>
                </c:pt>
                <c:pt idx="2">
                  <c:v> თიბისი </c:v>
                </c:pt>
                <c:pt idx="3">
                  <c:v> ალდაგი </c:v>
                </c:pt>
                <c:pt idx="4">
                  <c:v> არდი </c:v>
                </c:pt>
                <c:pt idx="5">
                  <c:v> ირაო </c:v>
                </c:pt>
                <c:pt idx="6">
                  <c:v> უნისონი </c:v>
                </c:pt>
                <c:pt idx="7">
                  <c:v> ევროინსი </c:v>
                </c:pt>
                <c:pt idx="8">
                  <c:v> პსპ </c:v>
                </c:pt>
                <c:pt idx="9">
                  <c:v> ბენეფიტი </c:v>
                </c:pt>
                <c:pt idx="10">
                  <c:v> სადაზღვევო ჯგუფი </c:v>
                </c:pt>
                <c:pt idx="11">
                  <c:v> ალფა </c:v>
                </c:pt>
                <c:pt idx="12">
                  <c:v> პრაიმი </c:v>
                </c:pt>
                <c:pt idx="13">
                  <c:v> ტაო </c:v>
                </c:pt>
                <c:pt idx="14">
                  <c:v> ქართუ </c:v>
                </c:pt>
                <c:pt idx="15">
                  <c:v> ჰუალინგი </c:v>
                </c:pt>
                <c:pt idx="16">
                  <c:v> გრინ დაზღვევა </c:v>
                </c:pt>
                <c:pt idx="17">
                  <c:v> ნიუ ვიჟენ </c:v>
                </c:pt>
              </c:strCache>
            </c:strRef>
          </c:cat>
          <c:val>
            <c:numRef>
              <c:f>გამომუშავება!$C$79:$C$96</c:f>
              <c:numCache>
                <c:formatCode>#,##0.00</c:formatCode>
                <c:ptCount val="18"/>
                <c:pt idx="0">
                  <c:v>71.21502617889422</c:v>
                </c:pt>
                <c:pt idx="1">
                  <c:v>52.206853542479799</c:v>
                </c:pt>
                <c:pt idx="2">
                  <c:v>51.837413183916745</c:v>
                </c:pt>
                <c:pt idx="3">
                  <c:v>47.536894561859022</c:v>
                </c:pt>
                <c:pt idx="4">
                  <c:v>33.525759509852001</c:v>
                </c:pt>
                <c:pt idx="5">
                  <c:v>19.157496090296632</c:v>
                </c:pt>
                <c:pt idx="6">
                  <c:v>16.540237089808812</c:v>
                </c:pt>
                <c:pt idx="7">
                  <c:v>15.300273944912618</c:v>
                </c:pt>
                <c:pt idx="8">
                  <c:v>14.53826727000833</c:v>
                </c:pt>
                <c:pt idx="9">
                  <c:v>12.250128157421551</c:v>
                </c:pt>
                <c:pt idx="10">
                  <c:v>7.76711346</c:v>
                </c:pt>
                <c:pt idx="11">
                  <c:v>7.1627970518411166</c:v>
                </c:pt>
                <c:pt idx="12">
                  <c:v>4.2931171634249248</c:v>
                </c:pt>
                <c:pt idx="13">
                  <c:v>4.1026733415188454</c:v>
                </c:pt>
                <c:pt idx="14">
                  <c:v>2.9995102250459125</c:v>
                </c:pt>
                <c:pt idx="15">
                  <c:v>2.0178236175001891</c:v>
                </c:pt>
                <c:pt idx="16">
                  <c:v>1.8282582045534135</c:v>
                </c:pt>
                <c:pt idx="17">
                  <c:v>1.1380176651852969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4D5-4ADA-86F7-1669095F1EBC}"/>
            </c:ext>
          </c:extLst>
        </c:ser>
        <c:ser>
          <c:idx val="1"/>
          <c:order val="1"/>
          <c:tx>
            <c:v>ნეტო დამდგარი ზარალი</c:v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5.4588877516206077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4D5-4ADA-86F7-1669095F1EBC}"/>
                </c:ext>
              </c:extLst>
            </c:dLbl>
            <c:dLbl>
              <c:idx val="1"/>
              <c:layout>
                <c:manualLayout>
                  <c:x val="5.4588877516206077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4D5-4ADA-86F7-1669095F1EBC}"/>
                </c:ext>
              </c:extLst>
            </c:dLbl>
            <c:dLbl>
              <c:idx val="2"/>
              <c:layout>
                <c:manualLayout>
                  <c:x val="6.823609689525759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4D5-4ADA-86F7-1669095F1EBC}"/>
                </c:ext>
              </c:extLst>
            </c:dLbl>
            <c:dLbl>
              <c:idx val="3"/>
              <c:layout>
                <c:manualLayout>
                  <c:x val="6.8219243542054853E-3"/>
                  <c:y val="-2.087832997033380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4D5-4ADA-86F7-1669095F1EBC}"/>
                </c:ext>
              </c:extLst>
            </c:dLbl>
            <c:dLbl>
              <c:idx val="4"/>
              <c:layout>
                <c:manualLayout>
                  <c:x val="5.4588877516206077E-3"/>
                  <c:y val="-7.6627467283380521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4D5-4ADA-86F7-1669095F1EBC}"/>
                </c:ext>
              </c:extLst>
            </c:dLbl>
            <c:dLbl>
              <c:idx val="5"/>
              <c:layout>
                <c:manualLayout>
                  <c:x val="0"/>
                  <c:y val="-4.190790453572752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4D5-4ADA-86F7-1669095F1EBC}"/>
                </c:ext>
              </c:extLst>
            </c:dLbl>
            <c:dLbl>
              <c:idx val="6"/>
              <c:layout>
                <c:manualLayout>
                  <c:x val="6.8236096895257087E-3"/>
                  <c:y val="-7.6627467283380521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D4D5-4ADA-86F7-1669095F1EBC}"/>
                </c:ext>
              </c:extLst>
            </c:dLbl>
            <c:dLbl>
              <c:idx val="7"/>
              <c:layout>
                <c:manualLayout>
                  <c:x val="4.0963149821216056E-3"/>
                  <c:y val="4.181702992455173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4D5-4ADA-86F7-1669095F1EBC}"/>
                </c:ext>
              </c:extLst>
            </c:dLbl>
            <c:dLbl>
              <c:idx val="8"/>
              <c:layout>
                <c:manualLayout>
                  <c:x val="1.3669821919893121E-3"/>
                  <c:y val="1.045436308315795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D4D5-4ADA-86F7-1669095F1EBC}"/>
                </c:ext>
              </c:extLst>
            </c:dLbl>
            <c:dLbl>
              <c:idx val="9"/>
              <c:layout>
                <c:manualLayout>
                  <c:x val="1.3669821919893121E-3"/>
                  <c:y val="4.181745233263028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D4D5-4ADA-86F7-1669095F1EBC}"/>
                </c:ext>
              </c:extLst>
            </c:dLbl>
            <c:dLbl>
              <c:idx val="10"/>
              <c:layout>
                <c:manualLayout>
                  <c:x val="-1.0005373469906596E-16"/>
                  <c:y val="6.263498991099913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D4D5-4ADA-86F7-1669095F1EBC}"/>
                </c:ext>
              </c:extLst>
            </c:dLbl>
            <c:dLbl>
              <c:idx val="12"/>
              <c:layout>
                <c:manualLayout>
                  <c:x val="4.0941658137154556E-3"/>
                  <c:y val="2.084762915607182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D4D5-4ADA-86F7-1669095F1EBC}"/>
                </c:ext>
              </c:extLst>
            </c:dLbl>
            <c:dLbl>
              <c:idx val="13"/>
              <c:layout>
                <c:manualLayout>
                  <c:x val="0"/>
                  <c:y val="4.181745233263181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D4D5-4ADA-86F7-1669095F1EBC}"/>
                </c:ext>
              </c:extLst>
            </c:dLbl>
            <c:dLbl>
              <c:idx val="14"/>
              <c:layout>
                <c:manualLayout>
                  <c:x val="5.4588877516207075E-3"/>
                  <c:y val="6.26959247648902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D4D5-4ADA-86F7-1669095F1EBC}"/>
                </c:ext>
              </c:extLst>
            </c:dLbl>
            <c:dLbl>
              <c:idx val="15"/>
              <c:layout>
                <c:manualLayout>
                  <c:x val="2.7206744812860902E-3"/>
                  <c:y val="-1.9765606263852394E-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D4D5-4ADA-86F7-1669095F1EB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გამომუშავება!$B$79:$B$96</c:f>
              <c:strCache>
                <c:ptCount val="18"/>
                <c:pt idx="0">
                  <c:v> ჯიპიაი </c:v>
                </c:pt>
                <c:pt idx="1">
                  <c:v> იმედი L </c:v>
                </c:pt>
                <c:pt idx="2">
                  <c:v> თიბისი </c:v>
                </c:pt>
                <c:pt idx="3">
                  <c:v> ალდაგი </c:v>
                </c:pt>
                <c:pt idx="4">
                  <c:v> არდი </c:v>
                </c:pt>
                <c:pt idx="5">
                  <c:v> ირაო </c:v>
                </c:pt>
                <c:pt idx="6">
                  <c:v> უნისონი </c:v>
                </c:pt>
                <c:pt idx="7">
                  <c:v> ევროინსი </c:v>
                </c:pt>
                <c:pt idx="8">
                  <c:v> პსპ </c:v>
                </c:pt>
                <c:pt idx="9">
                  <c:v> ბენეფიტი </c:v>
                </c:pt>
                <c:pt idx="10">
                  <c:v> სადაზღვევო ჯგუფი </c:v>
                </c:pt>
                <c:pt idx="11">
                  <c:v> ალფა </c:v>
                </c:pt>
                <c:pt idx="12">
                  <c:v> პრაიმი </c:v>
                </c:pt>
                <c:pt idx="13">
                  <c:v> ტაო </c:v>
                </c:pt>
                <c:pt idx="14">
                  <c:v> ქართუ </c:v>
                </c:pt>
                <c:pt idx="15">
                  <c:v> ჰუალინგი </c:v>
                </c:pt>
                <c:pt idx="16">
                  <c:v> გრინ დაზღვევა </c:v>
                </c:pt>
                <c:pt idx="17">
                  <c:v> ნიუ ვიჟენ </c:v>
                </c:pt>
              </c:strCache>
            </c:strRef>
          </c:cat>
          <c:val>
            <c:numRef>
              <c:f>გამომუშავება!$E$79:$E$96</c:f>
              <c:numCache>
                <c:formatCode>#,##0.00</c:formatCode>
                <c:ptCount val="18"/>
                <c:pt idx="0">
                  <c:v>49.376080564000013</c:v>
                </c:pt>
                <c:pt idx="1">
                  <c:v>37.968910804727159</c:v>
                </c:pt>
                <c:pt idx="2">
                  <c:v>18.859813197959252</c:v>
                </c:pt>
                <c:pt idx="3">
                  <c:v>21.537315891233472</c:v>
                </c:pt>
                <c:pt idx="4">
                  <c:v>23.903611510302174</c:v>
                </c:pt>
                <c:pt idx="5">
                  <c:v>10.980963941999999</c:v>
                </c:pt>
                <c:pt idx="6">
                  <c:v>9.1188632890661747</c:v>
                </c:pt>
                <c:pt idx="7">
                  <c:v>10.410872370509402</c:v>
                </c:pt>
                <c:pt idx="8">
                  <c:v>12.418466923566175</c:v>
                </c:pt>
                <c:pt idx="9">
                  <c:v>8.5283536081775129</c:v>
                </c:pt>
                <c:pt idx="10">
                  <c:v>5.4153847099999997</c:v>
                </c:pt>
                <c:pt idx="11">
                  <c:v>4.4163650984602647</c:v>
                </c:pt>
                <c:pt idx="12">
                  <c:v>2.5302004676838235</c:v>
                </c:pt>
                <c:pt idx="13">
                  <c:v>1.8992103150589759</c:v>
                </c:pt>
                <c:pt idx="14">
                  <c:v>1.0201045224192833</c:v>
                </c:pt>
                <c:pt idx="15">
                  <c:v>0.48006219977617659</c:v>
                </c:pt>
                <c:pt idx="16">
                  <c:v>8.354635856617644E-2</c:v>
                </c:pt>
                <c:pt idx="17">
                  <c:v>0.52294135999999991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D4D5-4ADA-86F7-1669095F1EB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85327872"/>
        <c:axId val="88399168"/>
      </c:barChart>
      <c:catAx>
        <c:axId val="85327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399168"/>
        <c:crosses val="autoZero"/>
        <c:auto val="1"/>
        <c:lblAlgn val="ctr"/>
        <c:lblOffset val="100"/>
        <c:noMultiLvlLbl val="0"/>
      </c:catAx>
      <c:valAx>
        <c:axId val="88399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327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780166871789938"/>
          <c:y val="0.96343661914408052"/>
          <c:w val="0.62847950371628358"/>
          <c:h val="3.52837223591167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2"/>
              </a:solidFill>
              <a:latin typeface="Sylfaen" panose="010A0502050306030303" pitchFamily="18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sz="1300" b="1" dirty="0">
                <a:solidFill>
                  <a:schemeClr val="tx2"/>
                </a:solidFill>
                <a:latin typeface="+mj-lt"/>
              </a:rPr>
              <a:t>მოქმედი</a:t>
            </a:r>
            <a:r>
              <a:rPr lang="ka-GE" sz="1300" b="1" baseline="0" dirty="0">
                <a:solidFill>
                  <a:schemeClr val="tx2"/>
                </a:solidFill>
                <a:latin typeface="+mj-lt"/>
              </a:rPr>
              <a:t> პოლისების რაოდენობა სამედიცინო </a:t>
            </a:r>
            <a:r>
              <a:rPr lang="en-US" sz="1300" b="1" baseline="0" dirty="0">
                <a:solidFill>
                  <a:schemeClr val="tx2"/>
                </a:solidFill>
                <a:latin typeface="+mj-lt"/>
              </a:rPr>
              <a:t> </a:t>
            </a:r>
            <a:r>
              <a:rPr lang="ka-GE" sz="1300" b="1" baseline="0" dirty="0">
                <a:solidFill>
                  <a:schemeClr val="tx2"/>
                </a:solidFill>
                <a:latin typeface="+mj-lt"/>
              </a:rPr>
              <a:t>და </a:t>
            </a:r>
            <a:r>
              <a:rPr lang="ka-GE" sz="1300" b="1" baseline="0" dirty="0" err="1">
                <a:solidFill>
                  <a:schemeClr val="tx2"/>
                </a:solidFill>
                <a:latin typeface="+mj-lt"/>
              </a:rPr>
              <a:t>სახემლეთო</a:t>
            </a:r>
            <a:r>
              <a:rPr lang="ka-GE" sz="1300" b="1" baseline="0" dirty="0">
                <a:solidFill>
                  <a:schemeClr val="tx2"/>
                </a:solidFill>
                <a:latin typeface="+mj-lt"/>
              </a:rPr>
              <a:t> სატრანსპორტო </a:t>
            </a:r>
            <a:endParaRPr lang="en-US" sz="1300" b="1" baseline="0" dirty="0">
              <a:solidFill>
                <a:schemeClr val="tx2"/>
              </a:solidFill>
              <a:latin typeface="+mj-lt"/>
            </a:endParaRPr>
          </a:p>
          <a:p>
            <a:pPr>
              <a:defRPr/>
            </a:pPr>
            <a:r>
              <a:rPr lang="ka-GE" sz="1300" b="1" baseline="0" dirty="0">
                <a:solidFill>
                  <a:schemeClr val="tx2"/>
                </a:solidFill>
                <a:latin typeface="+mj-lt"/>
              </a:rPr>
              <a:t>საშუალებათა დაზღვევის სახეობებში </a:t>
            </a:r>
            <a:r>
              <a:rPr lang="en-US" sz="1300" b="1" baseline="0" dirty="0">
                <a:solidFill>
                  <a:schemeClr val="tx2"/>
                </a:solidFill>
                <a:latin typeface="+mj-lt"/>
              </a:rPr>
              <a:t> </a:t>
            </a:r>
            <a:r>
              <a:rPr lang="ka-GE" sz="1300" b="0" baseline="0" dirty="0">
                <a:solidFill>
                  <a:schemeClr val="tx2"/>
                </a:solidFill>
                <a:latin typeface="+mj-lt"/>
              </a:rPr>
              <a:t>(2</a:t>
            </a:r>
            <a:r>
              <a:rPr lang="ka-GE" sz="1300" b="0" i="0" u="none" strike="noStrike" kern="1200" spc="0" baseline="0" dirty="0">
                <a:solidFill>
                  <a:schemeClr val="tx2"/>
                </a:solidFill>
                <a:latin typeface="+mj-lt"/>
                <a:ea typeface="+mn-ea"/>
                <a:cs typeface="+mn-cs"/>
              </a:rPr>
              <a:t>018–</a:t>
            </a:r>
            <a:r>
              <a:rPr lang="ka-GE" sz="1300" b="0" baseline="0" dirty="0">
                <a:solidFill>
                  <a:schemeClr val="tx2"/>
                </a:solidFill>
                <a:latin typeface="+mj-lt"/>
              </a:rPr>
              <a:t>2020 წლების </a:t>
            </a:r>
            <a:r>
              <a:rPr lang="en-US" sz="1300" b="0" baseline="0" dirty="0">
                <a:solidFill>
                  <a:schemeClr val="tx2"/>
                </a:solidFill>
                <a:latin typeface="+mj-lt"/>
              </a:rPr>
              <a:t> 30 </a:t>
            </a:r>
            <a:r>
              <a:rPr lang="ka-GE" sz="1300" b="0" baseline="0" dirty="0">
                <a:solidFill>
                  <a:schemeClr val="tx2"/>
                </a:solidFill>
                <a:latin typeface="+mj-lt"/>
              </a:rPr>
              <a:t>სექტემბრის მდგომარეობით</a:t>
            </a:r>
            <a:r>
              <a:rPr lang="ka-GE" sz="1200" b="0" baseline="0" dirty="0">
                <a:solidFill>
                  <a:schemeClr val="tx2"/>
                </a:solidFill>
                <a:latin typeface="+mj-lt"/>
              </a:rPr>
              <a:t>)</a:t>
            </a:r>
            <a:endParaRPr lang="en-US" sz="1200" b="0" dirty="0">
              <a:solidFill>
                <a:schemeClr val="tx2"/>
              </a:solidFill>
              <a:latin typeface="+mj-lt"/>
            </a:endParaRPr>
          </a:p>
        </c:rich>
      </c:tx>
      <c:layout>
        <c:manualLayout>
          <c:xMode val="edge"/>
          <c:yMode val="edge"/>
          <c:x val="0.24096801181102362"/>
          <c:y val="1.535943423738699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1920538225122208E-2"/>
          <c:y val="0.12973794243564954"/>
          <c:w val="0.93034245845394348"/>
          <c:h val="0.70238614652116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Polisebi!$B$24</c:f>
              <c:strCache>
                <c:ptCount val="1"/>
                <c:pt idx="0">
                  <c:v>2020 9 თვე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blurRad="50800" dist="50800" dir="5400000" sx="1000" sy="1000" algn="ctr" rotWithShape="0">
                <a:srgbClr val="000000">
                  <a:alpha val="43137"/>
                </a:srgbClr>
              </a:outerShdw>
            </a:effectLst>
          </c:spPr>
          <c:invertIfNegative val="0"/>
          <c:dLbls>
            <c:dLbl>
              <c:idx val="7"/>
              <c:layout>
                <c:manualLayout>
                  <c:x val="0"/>
                  <c:y val="-1.254523569978946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78A-44AA-9473-E98D543EA0B1}"/>
                </c:ext>
              </c:extLst>
            </c:dLbl>
            <c:dLbl>
              <c:idx val="8"/>
              <c:layout>
                <c:manualLayout>
                  <c:x val="0"/>
                  <c:y val="-6.272617849894772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78A-44AA-9473-E98D543EA0B1}"/>
                </c:ext>
              </c:extLst>
            </c:dLbl>
            <c:dLbl>
              <c:idx val="9"/>
              <c:layout>
                <c:manualLayout>
                  <c:x val="-1.0024420271629894E-16"/>
                  <c:y val="4.181745233263181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78A-44AA-9473-E98D543EA0B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Polisebi!$A$25:$A$26</c:f>
              <c:strCache>
                <c:ptCount val="2"/>
                <c:pt idx="0">
                  <c:v>სამედიცინო (ჯანმრთელობის) დაზღვევა</c:v>
                </c:pt>
                <c:pt idx="1">
                  <c:v>სახმელეთო სატრანსპორტო საშუალებათა დაზღვევა (გარდა სარკინიგზო ტრანსპორტისა)</c:v>
                </c:pt>
              </c:strCache>
            </c:strRef>
          </c:cat>
          <c:val>
            <c:numRef>
              <c:f>Polisebi!$B$25:$B$26</c:f>
              <c:numCache>
                <c:formatCode>#,##0</c:formatCode>
                <c:ptCount val="2"/>
                <c:pt idx="0">
                  <c:v>609027</c:v>
                </c:pt>
                <c:pt idx="1">
                  <c:v>91898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78A-44AA-9473-E98D543EA0B1}"/>
            </c:ext>
          </c:extLst>
        </c:ser>
        <c:ser>
          <c:idx val="1"/>
          <c:order val="1"/>
          <c:tx>
            <c:strRef>
              <c:f>Polisebi!$C$24</c:f>
              <c:strCache>
                <c:ptCount val="1"/>
                <c:pt idx="0">
                  <c:v>2019 9 თვე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6.8219243542054853E-3"/>
                  <c:y val="-2.087832997033380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78A-44AA-9473-E98D543EA0B1}"/>
                </c:ext>
              </c:extLst>
            </c:dLbl>
            <c:dLbl>
              <c:idx val="5"/>
              <c:layout>
                <c:manualLayout>
                  <c:x val="0"/>
                  <c:y val="-4.190790453572752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78A-44AA-9473-E98D543EA0B1}"/>
                </c:ext>
              </c:extLst>
            </c:dLbl>
            <c:dLbl>
              <c:idx val="7"/>
              <c:layout>
                <c:manualLayout>
                  <c:x val="1.3669821919892119E-3"/>
                  <c:y val="4.181745233263181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78A-44AA-9473-E98D543EA0B1}"/>
                </c:ext>
              </c:extLst>
            </c:dLbl>
            <c:dLbl>
              <c:idx val="8"/>
              <c:layout>
                <c:manualLayout>
                  <c:x val="1.3669821919893121E-3"/>
                  <c:y val="1.045436308315795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78A-44AA-9473-E98D543EA0B1}"/>
                </c:ext>
              </c:extLst>
            </c:dLbl>
            <c:dLbl>
              <c:idx val="9"/>
              <c:layout>
                <c:manualLayout>
                  <c:x val="1.3669821919893121E-3"/>
                  <c:y val="4.181745233263028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78A-44AA-9473-E98D543EA0B1}"/>
                </c:ext>
              </c:extLst>
            </c:dLbl>
            <c:dLbl>
              <c:idx val="10"/>
              <c:layout>
                <c:manualLayout>
                  <c:x val="-1.0005373469906596E-16"/>
                  <c:y val="6.263498991099913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78A-44AA-9473-E98D543EA0B1}"/>
                </c:ext>
              </c:extLst>
            </c:dLbl>
            <c:dLbl>
              <c:idx val="12"/>
              <c:layout>
                <c:manualLayout>
                  <c:x val="0"/>
                  <c:y val="2.084873863651682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A78A-44AA-9473-E98D543EA0B1}"/>
                </c:ext>
              </c:extLst>
            </c:dLbl>
            <c:dLbl>
              <c:idx val="13"/>
              <c:layout>
                <c:manualLayout>
                  <c:x val="0"/>
                  <c:y val="4.181745233263181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78A-44AA-9473-E98D543EA0B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Polisebi!$A$25:$A$26</c:f>
              <c:strCache>
                <c:ptCount val="2"/>
                <c:pt idx="0">
                  <c:v>სამედიცინო (ჯანმრთელობის) დაზღვევა</c:v>
                </c:pt>
                <c:pt idx="1">
                  <c:v>სახმელეთო სატრანსპორტო საშუალებათა დაზღვევა (გარდა სარკინიგზო ტრანსპორტისა)</c:v>
                </c:pt>
              </c:strCache>
            </c:strRef>
          </c:cat>
          <c:val>
            <c:numRef>
              <c:f>Polisebi!$C$25:$C$26</c:f>
              <c:numCache>
                <c:formatCode>#,##0</c:formatCode>
                <c:ptCount val="2"/>
                <c:pt idx="0">
                  <c:v>593814</c:v>
                </c:pt>
                <c:pt idx="1">
                  <c:v>92917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A78A-44AA-9473-E98D543EA0B1}"/>
            </c:ext>
          </c:extLst>
        </c:ser>
        <c:ser>
          <c:idx val="2"/>
          <c:order val="2"/>
          <c:tx>
            <c:strRef>
              <c:f>Polisebi!$D$24</c:f>
              <c:strCache>
                <c:ptCount val="1"/>
                <c:pt idx="0">
                  <c:v>2018 9 თვე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Polisebi!$A$25:$A$26</c:f>
              <c:strCache>
                <c:ptCount val="2"/>
                <c:pt idx="0">
                  <c:v>სამედიცინო (ჯანმრთელობის) დაზღვევა</c:v>
                </c:pt>
                <c:pt idx="1">
                  <c:v>სახმელეთო სატრანსპორტო საშუალებათა დაზღვევა (გარდა სარკინიგზო ტრანსპორტისა)</c:v>
                </c:pt>
              </c:strCache>
            </c:strRef>
          </c:cat>
          <c:val>
            <c:numRef>
              <c:f>Polisebi!$D$25:$D$26</c:f>
              <c:numCache>
                <c:formatCode>#,##0</c:formatCode>
                <c:ptCount val="2"/>
                <c:pt idx="0">
                  <c:v>553675</c:v>
                </c:pt>
                <c:pt idx="1">
                  <c:v>79960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A78A-44AA-9473-E98D543EA0B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100"/>
        <c:axId val="89556992"/>
        <c:axId val="41219712"/>
      </c:barChart>
      <c:catAx>
        <c:axId val="89556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219712"/>
        <c:crosses val="autoZero"/>
        <c:auto val="1"/>
        <c:lblAlgn val="ctr"/>
        <c:lblOffset val="100"/>
        <c:noMultiLvlLbl val="0"/>
      </c:catAx>
      <c:valAx>
        <c:axId val="41219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556992"/>
        <c:crosses val="autoZero"/>
        <c:crossBetween val="between"/>
      </c:valAx>
      <c:spPr>
        <a:noFill/>
        <a:ln>
          <a:noFill/>
        </a:ln>
        <a:effectLst>
          <a:outerShdw blurRad="50800" dist="50800" dir="5400000" algn="ctr" rotWithShape="0">
            <a:srgbClr val="000000"/>
          </a:outerShdw>
        </a:effectLst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sz="1400" b="1" i="0" baseline="0">
                <a:solidFill>
                  <a:schemeClr val="tx2"/>
                </a:solidFill>
                <a:effectLst/>
              </a:rPr>
              <a:t>2020 წლის 9 თვის განმავლობაში სამედიცინო (ჯანმრთელობის) დაზღვევის  სახეობაში მოზიდული პრემია და ბაზრის წილი კომპანიების მიხედვით</a:t>
            </a:r>
          </a:p>
          <a:p>
            <a:pPr algn="ctr">
              <a:defRPr/>
            </a:pPr>
            <a:r>
              <a:rPr lang="ka-GE" sz="1400" b="1">
                <a:solidFill>
                  <a:schemeClr val="tx2"/>
                </a:solidFill>
                <a:effectLst/>
              </a:rPr>
              <a:t>სულ </a:t>
            </a:r>
            <a:r>
              <a:rPr lang="ka-GE" sz="1400" b="1">
                <a:solidFill>
                  <a:schemeClr val="tx2"/>
                </a:solidFill>
                <a:effectLst/>
                <a:latin typeface="Sylfaen" pitchFamily="18" charset="0"/>
              </a:rPr>
              <a:t>211,3 </a:t>
            </a:r>
            <a:r>
              <a:rPr lang="ka-GE" sz="1400" b="1">
                <a:solidFill>
                  <a:schemeClr val="tx2"/>
                </a:solidFill>
                <a:effectLst/>
              </a:rPr>
              <a:t>მლნ. ლარი</a:t>
            </a:r>
            <a:endParaRPr lang="en-US" sz="1400" b="1">
              <a:solidFill>
                <a:schemeClr val="tx2"/>
              </a:solidFill>
              <a:effectLst/>
            </a:endParaRPr>
          </a:p>
        </c:rich>
      </c:tx>
      <c:layout>
        <c:manualLayout>
          <c:xMode val="edge"/>
          <c:yMode val="edge"/>
          <c:x val="0.13572857196655436"/>
          <c:y val="1.212975977663413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6400-4685-9043-C9D64AB85A2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6400-4685-9043-C9D64AB85A2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6400-4685-9043-C9D64AB85A2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6400-4685-9043-C9D64AB85A2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6400-4685-9043-C9D64AB85A2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6400-4685-9043-C9D64AB85A23}"/>
              </c:ext>
            </c:extLst>
          </c:dPt>
          <c:dLbls>
            <c:dLbl>
              <c:idx val="0"/>
              <c:layout>
                <c:manualLayout>
                  <c:x val="-9.1986630577427828E-2"/>
                  <c:y val="9.5153251676873718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400-4685-9043-C9D64AB85A23}"/>
                </c:ext>
              </c:extLst>
            </c:dLbl>
            <c:dLbl>
              <c:idx val="1"/>
              <c:layout>
                <c:manualLayout>
                  <c:x val="-7.4086450131233592E-2"/>
                  <c:y val="-0.2140007290755322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400-4685-9043-C9D64AB85A23}"/>
                </c:ext>
              </c:extLst>
            </c:dLbl>
            <c:dLbl>
              <c:idx val="2"/>
              <c:layout>
                <c:manualLayout>
                  <c:x val="6.7180118110236151E-2"/>
                  <c:y val="-0.19967249927092448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400-4685-9043-C9D64AB85A23}"/>
                </c:ext>
              </c:extLst>
            </c:dLbl>
            <c:dLbl>
              <c:idx val="3"/>
              <c:layout>
                <c:manualLayout>
                  <c:x val="8.0668061023622048E-2"/>
                  <c:y val="-0.1078301254009916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400-4685-9043-C9D64AB85A23}"/>
                </c:ext>
              </c:extLst>
            </c:dLbl>
            <c:dLbl>
              <c:idx val="4"/>
              <c:layout>
                <c:manualLayout>
                  <c:x val="8.3369832677165315E-2"/>
                  <c:y val="6.39413823272091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400-4685-9043-C9D64AB85A23}"/>
                </c:ext>
              </c:extLst>
            </c:dLbl>
            <c:dLbl>
              <c:idx val="5"/>
              <c:layout>
                <c:manualLayout>
                  <c:x val="5.7833333333333257E-2"/>
                  <c:y val="0.1180373286672499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400-4685-9043-C9D64AB85A2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მოზიდვა!$C$149:$C$154</c:f>
              <c:strCache>
                <c:ptCount val="6"/>
                <c:pt idx="0">
                  <c:v> ჯიპიაი </c:v>
                </c:pt>
                <c:pt idx="1">
                  <c:v> იმედი L </c:v>
                </c:pt>
                <c:pt idx="2">
                  <c:v> არდი </c:v>
                </c:pt>
                <c:pt idx="3">
                  <c:v> ირაო </c:v>
                </c:pt>
                <c:pt idx="4">
                  <c:v> პსპ </c:v>
                </c:pt>
                <c:pt idx="5">
                  <c:v> სხვა </c:v>
                </c:pt>
              </c:strCache>
            </c:strRef>
          </c:cat>
          <c:val>
            <c:numRef>
              <c:f>მოზიდვა!$D$149:$D$154</c:f>
              <c:numCache>
                <c:formatCode>#,##0.00</c:formatCode>
                <c:ptCount val="6"/>
                <c:pt idx="0">
                  <c:v>61.53170998825999</c:v>
                </c:pt>
                <c:pt idx="1">
                  <c:v>49.937049083593365</c:v>
                </c:pt>
                <c:pt idx="2">
                  <c:v>30.38243462807085</c:v>
                </c:pt>
                <c:pt idx="3">
                  <c:v>13.670147239976002</c:v>
                </c:pt>
                <c:pt idx="4">
                  <c:v>13.234462007899849</c:v>
                </c:pt>
                <c:pt idx="5">
                  <c:v>42.518431973386356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6400-4685-9043-C9D64AB85A23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sz="1400" b="1" i="0" u="none" strike="noStrike" kern="1200" baseline="0"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2020 წლის 9 თვის</a:t>
            </a:r>
            <a:r>
              <a:rPr lang="en-US" sz="1400" b="1" i="0" u="none" strike="noStrike" kern="1200" baseline="0"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ka-GE" sz="1400" b="1" i="0" u="none" strike="noStrike" kern="1200" baseline="0"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განმავლობაში სახმელეთო </a:t>
            </a:r>
            <a:r>
              <a:rPr lang="ka-GE" sz="1400" b="1" i="0" u="none" strike="noStrike" baseline="0">
                <a:solidFill>
                  <a:schemeClr val="tx2"/>
                </a:solidFill>
                <a:effectLst/>
              </a:rPr>
              <a:t>სატრანსპორტო საშუალებათა </a:t>
            </a:r>
            <a:r>
              <a:rPr lang="ka-GE" sz="1400" b="1" i="0" baseline="0">
                <a:solidFill>
                  <a:schemeClr val="tx2"/>
                </a:solidFill>
                <a:effectLst/>
              </a:rPr>
              <a:t>დაზღვევის სახეობაში მოზიდული პრემია და ბაზრის წილი კომპანიების მიხედვით</a:t>
            </a:r>
          </a:p>
          <a:p>
            <a:pPr>
              <a:defRPr sz="1400"/>
            </a:pPr>
            <a:r>
              <a:rPr lang="ka-GE" sz="1400" b="1" i="0" baseline="0">
                <a:solidFill>
                  <a:schemeClr val="tx2"/>
                </a:solidFill>
                <a:effectLst/>
              </a:rPr>
              <a:t>სულ </a:t>
            </a:r>
            <a:r>
              <a:rPr lang="ka-GE" sz="1400" b="1" i="0" baseline="0">
                <a:solidFill>
                  <a:schemeClr val="tx2"/>
                </a:solidFill>
                <a:effectLst/>
                <a:latin typeface="Sylfaen" pitchFamily="18" charset="0"/>
              </a:rPr>
              <a:t>86,9 </a:t>
            </a:r>
            <a:r>
              <a:rPr lang="ka-GE" sz="1400" b="1" i="0" baseline="0">
                <a:solidFill>
                  <a:schemeClr val="tx2"/>
                </a:solidFill>
                <a:effectLst/>
              </a:rPr>
              <a:t>მლნ. ლარი </a:t>
            </a:r>
            <a:endParaRPr lang="en-US" sz="1400">
              <a:solidFill>
                <a:schemeClr val="tx2"/>
              </a:solidFill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C990-46DD-A8B9-56913D99BE8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C990-46DD-A8B9-56913D99BE8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C990-46DD-A8B9-56913D99BE8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C990-46DD-A8B9-56913D99BE8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C990-46DD-A8B9-56913D99BE8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C990-46DD-A8B9-56913D99BE87}"/>
              </c:ext>
            </c:extLst>
          </c:dPt>
          <c:dLbls>
            <c:dLbl>
              <c:idx val="0"/>
              <c:layout>
                <c:manualLayout>
                  <c:x val="-7.1038631889763781E-2"/>
                  <c:y val="0.1254049285505978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990-46DD-A8B9-56913D99BE87}"/>
                </c:ext>
              </c:extLst>
            </c:dLbl>
            <c:dLbl>
              <c:idx val="1"/>
              <c:layout>
                <c:manualLayout>
                  <c:x val="-9.0520423228346455E-2"/>
                  <c:y val="-0.12734601924759406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990-46DD-A8B9-56913D99BE87}"/>
                </c:ext>
              </c:extLst>
            </c:dLbl>
            <c:dLbl>
              <c:idx val="2"/>
              <c:layout>
                <c:manualLayout>
                  <c:x val="0"/>
                  <c:y val="-0.14845829687955686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990-46DD-A8B9-56913D99BE87}"/>
                </c:ext>
              </c:extLst>
            </c:dLbl>
            <c:dLbl>
              <c:idx val="3"/>
              <c:layout>
                <c:manualLayout>
                  <c:x val="7.4235564304461904E-2"/>
                  <c:y val="-0.17140653251676874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990-46DD-A8B9-56913D99BE87}"/>
                </c:ext>
              </c:extLst>
            </c:dLbl>
            <c:dLbl>
              <c:idx val="4"/>
              <c:layout>
                <c:manualLayout>
                  <c:x val="7.624163385826771E-2"/>
                  <c:y val="-0.12898833479148439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990-46DD-A8B9-56913D99BE87}"/>
                </c:ext>
              </c:extLst>
            </c:dLbl>
            <c:dLbl>
              <c:idx val="5"/>
              <c:layout>
                <c:manualLayout>
                  <c:x val="4.8886482939632506E-2"/>
                  <c:y val="0.116537766112569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990-46DD-A8B9-56913D99BE8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მოზიდვა!$C$204:$C$209</c:f>
              <c:strCache>
                <c:ptCount val="6"/>
                <c:pt idx="0">
                  <c:v> თიბისი </c:v>
                </c:pt>
                <c:pt idx="1">
                  <c:v> ალდაგი </c:v>
                </c:pt>
                <c:pt idx="2">
                  <c:v> ჯიპიაი </c:v>
                </c:pt>
                <c:pt idx="3">
                  <c:v> ევროინსი </c:v>
                </c:pt>
                <c:pt idx="4">
                  <c:v> ირაო </c:v>
                </c:pt>
                <c:pt idx="5">
                  <c:v> სხვა </c:v>
                </c:pt>
              </c:strCache>
            </c:strRef>
          </c:cat>
          <c:val>
            <c:numRef>
              <c:f>მოზიდვა!$D$204:$D$209</c:f>
              <c:numCache>
                <c:formatCode>#,##0.00</c:formatCode>
                <c:ptCount val="6"/>
                <c:pt idx="0">
                  <c:v>19.525906223499909</c:v>
                </c:pt>
                <c:pt idx="1">
                  <c:v>16.453109064342982</c:v>
                </c:pt>
                <c:pt idx="2">
                  <c:v>14.739699551767439</c:v>
                </c:pt>
                <c:pt idx="3">
                  <c:v>5.9855940249148141</c:v>
                </c:pt>
                <c:pt idx="4">
                  <c:v>4.604284084014</c:v>
                </c:pt>
                <c:pt idx="5">
                  <c:v>25.590074099537532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C990-46DD-A8B9-56913D99BE87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ka-GE" sz="1400" b="1" i="0" u="none" strike="noStrike" baseline="0">
                <a:effectLst/>
              </a:rPr>
              <a:t>2020 წლის 9 თვის</a:t>
            </a:r>
            <a:r>
              <a:rPr lang="en-US" sz="1400" b="1" i="0" u="none" strike="noStrike" baseline="0">
                <a:effectLst/>
              </a:rPr>
              <a:t> </a:t>
            </a:r>
            <a:r>
              <a:rPr lang="ka-GE" sz="1400" b="1" i="0" u="none" strike="noStrike" baseline="0">
                <a:effectLst/>
              </a:rPr>
              <a:t>განმავლობაში </a:t>
            </a:r>
            <a:r>
              <a:rPr lang="ka-GE" sz="1400" b="1" i="0" baseline="0">
                <a:solidFill>
                  <a:schemeClr val="tx2"/>
                </a:solidFill>
                <a:effectLst/>
                <a:latin typeface="+mj-lt"/>
              </a:rPr>
              <a:t>ქონების დაზღვევის  სახეობაში მოზიდული პრემია და ბაზრის წილი კომპანიების მიხედვით</a:t>
            </a:r>
          </a:p>
          <a:p>
            <a:pPr>
              <a:defRPr sz="1400">
                <a:solidFill>
                  <a:schemeClr val="tx2"/>
                </a:solidFill>
              </a:defRPr>
            </a:pPr>
            <a:r>
              <a:rPr lang="ka-GE" sz="1400" b="1" i="0" baseline="0">
                <a:solidFill>
                  <a:schemeClr val="tx2"/>
                </a:solidFill>
                <a:effectLst/>
                <a:latin typeface="+mj-lt"/>
              </a:rPr>
              <a:t>სულ </a:t>
            </a:r>
            <a:r>
              <a:rPr lang="ka-GE" sz="1400" b="1" i="0" baseline="0">
                <a:solidFill>
                  <a:schemeClr val="tx2"/>
                </a:solidFill>
                <a:effectLst/>
                <a:latin typeface="Sylfaen" pitchFamily="18" charset="0"/>
              </a:rPr>
              <a:t>85,3 </a:t>
            </a:r>
            <a:r>
              <a:rPr lang="ka-GE" sz="1400" b="1" i="0" baseline="0">
                <a:solidFill>
                  <a:schemeClr val="tx2"/>
                </a:solidFill>
                <a:effectLst/>
                <a:latin typeface="+mj-lt"/>
              </a:rPr>
              <a:t>მლნ. ლარი</a:t>
            </a:r>
            <a:endParaRPr lang="en-US" sz="1400">
              <a:solidFill>
                <a:schemeClr val="tx2"/>
              </a:solidFill>
              <a:effectLst/>
              <a:latin typeface="+mj-lt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827C-40E5-8324-D594E05C610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827C-40E5-8324-D594E05C610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827C-40E5-8324-D594E05C610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827C-40E5-8324-D594E05C610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827C-40E5-8324-D594E05C610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827C-40E5-8324-D594E05C6106}"/>
              </c:ext>
            </c:extLst>
          </c:dPt>
          <c:dLbls>
            <c:dLbl>
              <c:idx val="0"/>
              <c:layout>
                <c:manualLayout>
                  <c:x val="-9.4959235564304384E-2"/>
                  <c:y val="4.923097112860892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27C-40E5-8324-D594E05C610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მოზიდვა!$C$176:$C$181</c:f>
              <c:strCache>
                <c:ptCount val="6"/>
                <c:pt idx="0">
                  <c:v> ალდაგი </c:v>
                </c:pt>
                <c:pt idx="1">
                  <c:v> უნისონი </c:v>
                </c:pt>
                <c:pt idx="2">
                  <c:v> ჯიპიაი </c:v>
                </c:pt>
                <c:pt idx="3">
                  <c:v> თიბისი </c:v>
                </c:pt>
                <c:pt idx="4">
                  <c:v> ირაო </c:v>
                </c:pt>
                <c:pt idx="5">
                  <c:v> სხვა </c:v>
                </c:pt>
              </c:strCache>
            </c:strRef>
          </c:cat>
          <c:val>
            <c:numRef>
              <c:f>მოზიდვა!$D$176:$D$181</c:f>
              <c:numCache>
                <c:formatCode>#,##0.00</c:formatCode>
                <c:ptCount val="6"/>
                <c:pt idx="0">
                  <c:v>29.098063134203006</c:v>
                </c:pt>
                <c:pt idx="1">
                  <c:v>13.733840000000001</c:v>
                </c:pt>
                <c:pt idx="2">
                  <c:v>13.187609935252999</c:v>
                </c:pt>
                <c:pt idx="3">
                  <c:v>12.79512462853517</c:v>
                </c:pt>
                <c:pt idx="4">
                  <c:v>7.4908698938939997</c:v>
                </c:pt>
                <c:pt idx="5">
                  <c:v>9.0414455649624337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827C-40E5-8324-D594E05C6106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sz="1400" b="1" i="0" u="none" strike="noStrike" baseline="0">
                <a:solidFill>
                  <a:schemeClr val="tx2"/>
                </a:solidFill>
                <a:effectLst/>
              </a:rPr>
              <a:t>2020 წლის 9 თვის</a:t>
            </a:r>
            <a:r>
              <a:rPr lang="en-US" sz="1400" b="1" i="0" u="none" strike="noStrike" baseline="0">
                <a:solidFill>
                  <a:schemeClr val="tx2"/>
                </a:solidFill>
                <a:effectLst/>
              </a:rPr>
              <a:t> </a:t>
            </a:r>
            <a:r>
              <a:rPr lang="ka-GE" sz="1400" b="1" i="0" u="none" strike="noStrike" baseline="0">
                <a:solidFill>
                  <a:schemeClr val="tx2"/>
                </a:solidFill>
                <a:effectLst/>
              </a:rPr>
              <a:t>განმავლობაში სიცოცხლის </a:t>
            </a:r>
            <a:r>
              <a:rPr lang="ka-GE" sz="1400" b="1" i="0" baseline="0">
                <a:solidFill>
                  <a:schemeClr val="tx2"/>
                </a:solidFill>
                <a:effectLst/>
              </a:rPr>
              <a:t>დაზღვევის სახეობაში მოზიდული პრემია და ბაზრის წილი კომპანიების მიხედვით</a:t>
            </a:r>
          </a:p>
          <a:p>
            <a:pPr>
              <a:defRPr sz="1400"/>
            </a:pPr>
            <a:r>
              <a:rPr lang="ka-GE" sz="1400">
                <a:solidFill>
                  <a:schemeClr val="tx2"/>
                </a:solidFill>
                <a:effectLst/>
              </a:rPr>
              <a:t>სულ </a:t>
            </a:r>
            <a:r>
              <a:rPr lang="ka-GE" sz="1400">
                <a:solidFill>
                  <a:schemeClr val="tx2"/>
                </a:solidFill>
                <a:effectLst/>
                <a:latin typeface="Sylfaen" pitchFamily="18" charset="0"/>
              </a:rPr>
              <a:t>38,0 </a:t>
            </a:r>
            <a:r>
              <a:rPr lang="ka-GE" sz="1400">
                <a:solidFill>
                  <a:schemeClr val="tx2"/>
                </a:solidFill>
                <a:effectLst/>
              </a:rPr>
              <a:t>მლნ. ლარი</a:t>
            </a:r>
            <a:endParaRPr lang="en-US" sz="1400">
              <a:solidFill>
                <a:schemeClr val="tx2"/>
              </a:solidFill>
              <a:effectLst/>
            </a:endParaRPr>
          </a:p>
        </c:rich>
      </c:tx>
      <c:layout>
        <c:manualLayout>
          <c:xMode val="edge"/>
          <c:yMode val="edge"/>
          <c:x val="0.13718112835579574"/>
          <c:y val="1.252830171307262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6DA3-4728-87E6-BB9E3E2559B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6DA3-4728-87E6-BB9E3E2559B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6DA3-4728-87E6-BB9E3E2559B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6DA3-4728-87E6-BB9E3E2559B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6DA3-4728-87E6-BB9E3E2559B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6DA3-4728-87E6-BB9E3E2559B9}"/>
              </c:ext>
            </c:extLst>
          </c:dPt>
          <c:dLbls>
            <c:dLbl>
              <c:idx val="0"/>
              <c:layout>
                <c:manualLayout>
                  <c:x val="-9.9864255249343906E-2"/>
                  <c:y val="2.766141732283464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A3-4728-87E6-BB9E3E2559B9}"/>
                </c:ext>
              </c:extLst>
            </c:dLbl>
            <c:dLbl>
              <c:idx val="1"/>
              <c:layout>
                <c:manualLayout>
                  <c:x val="8.4975721784776859E-2"/>
                  <c:y val="-0.1703282298046077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A3-4728-87E6-BB9E3E2559B9}"/>
                </c:ext>
              </c:extLst>
            </c:dLbl>
            <c:dLbl>
              <c:idx val="2"/>
              <c:layout>
                <c:manualLayout>
                  <c:x val="9.221317257217844E-2"/>
                  <c:y val="4.590594925634295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DA3-4728-87E6-BB9E3E2559B9}"/>
                </c:ext>
              </c:extLst>
            </c:dLbl>
            <c:dLbl>
              <c:idx val="3"/>
              <c:layout>
                <c:manualLayout>
                  <c:x val="6.5236384514435697E-2"/>
                  <c:y val="0.11944123651210266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DA3-4728-87E6-BB9E3E2559B9}"/>
                </c:ext>
              </c:extLst>
            </c:dLbl>
            <c:dLbl>
              <c:idx val="4"/>
              <c:layout>
                <c:manualLayout>
                  <c:x val="4.1637221128608924E-2"/>
                  <c:y val="0.1157578011081947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-1140000" spcFirstLastPara="1" vertOverflow="ellipsis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DA3-4728-87E6-BB9E3E2559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მოზიდვა!$C$230:$C$235</c:f>
              <c:strCache>
                <c:ptCount val="6"/>
                <c:pt idx="0">
                  <c:v> თიბისი </c:v>
                </c:pt>
                <c:pt idx="1">
                  <c:v> ალდაგი </c:v>
                </c:pt>
                <c:pt idx="2">
                  <c:v> იმედი L </c:v>
                </c:pt>
                <c:pt idx="3">
                  <c:v> ჯიპიაი </c:v>
                </c:pt>
                <c:pt idx="4">
                  <c:v> არდი </c:v>
                </c:pt>
                <c:pt idx="5">
                  <c:v> სხვა </c:v>
                </c:pt>
              </c:strCache>
            </c:strRef>
          </c:cat>
          <c:val>
            <c:numRef>
              <c:f>მოზიდვა!$D$230:$D$235</c:f>
              <c:numCache>
                <c:formatCode>#,##0.00</c:formatCode>
                <c:ptCount val="6"/>
                <c:pt idx="0">
                  <c:v>18.854461090076992</c:v>
                </c:pt>
                <c:pt idx="1">
                  <c:v>10.145408233327171</c:v>
                </c:pt>
                <c:pt idx="2">
                  <c:v>3.5078661689920092</c:v>
                </c:pt>
                <c:pt idx="3">
                  <c:v>3.3248950277390006</c:v>
                </c:pt>
                <c:pt idx="4">
                  <c:v>0.65167819230398594</c:v>
                </c:pt>
                <c:pt idx="5">
                  <c:v>1.5570304983505574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6DA3-4728-87E6-BB9E3E2559B9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ka-GE" sz="1400" b="1" i="0" u="none" strike="noStrike" baseline="0">
                <a:effectLst/>
              </a:rPr>
              <a:t>2020 წლის 9 თვის</a:t>
            </a:r>
            <a:r>
              <a:rPr lang="en-US" sz="1400" b="1" i="0" u="none" strike="noStrike" baseline="0">
                <a:effectLst/>
              </a:rPr>
              <a:t> </a:t>
            </a:r>
            <a:r>
              <a:rPr lang="ka-GE" sz="1400" b="1" i="0" u="none" strike="noStrike" baseline="0">
                <a:effectLst/>
              </a:rPr>
              <a:t>განმავლობაში </a:t>
            </a:r>
            <a:r>
              <a:rPr lang="ka-GE" sz="1400" b="1" i="0" u="none" strike="noStrike" baseline="0">
                <a:solidFill>
                  <a:schemeClr val="tx2"/>
                </a:solidFill>
                <a:effectLst/>
              </a:rPr>
              <a:t>სამოქალაქო პასუხისმგებლობის </a:t>
            </a:r>
            <a:r>
              <a:rPr lang="ka-GE" sz="1400" b="1" i="0" baseline="0">
                <a:solidFill>
                  <a:schemeClr val="tx2"/>
                </a:solidFill>
                <a:effectLst/>
              </a:rPr>
              <a:t>დაზღვევის სახეობაში მოზიდული პრემია და ბაზრის წილი კომპანიების მიხედვით</a:t>
            </a:r>
          </a:p>
          <a:p>
            <a:pPr>
              <a:defRPr sz="1400">
                <a:solidFill>
                  <a:schemeClr val="tx2"/>
                </a:solidFill>
              </a:defRPr>
            </a:pPr>
            <a:r>
              <a:rPr lang="ka-GE" sz="1400" b="1" i="0" baseline="0">
                <a:solidFill>
                  <a:schemeClr val="tx2"/>
                </a:solidFill>
                <a:effectLst/>
              </a:rPr>
              <a:t>სულ </a:t>
            </a:r>
            <a:r>
              <a:rPr lang="en-US" sz="1400" b="1" i="0" baseline="0">
                <a:solidFill>
                  <a:schemeClr val="tx2"/>
                </a:solidFill>
                <a:effectLst/>
                <a:latin typeface="Sylfaen" pitchFamily="18" charset="0"/>
              </a:rPr>
              <a:t>19</a:t>
            </a:r>
            <a:r>
              <a:rPr lang="ka-GE" sz="1400" b="1" i="0" baseline="0">
                <a:solidFill>
                  <a:schemeClr val="tx2"/>
                </a:solidFill>
                <a:effectLst/>
                <a:latin typeface="Sylfaen" pitchFamily="18" charset="0"/>
              </a:rPr>
              <a:t>,</a:t>
            </a:r>
            <a:r>
              <a:rPr lang="en-US" sz="1400" b="1" i="0" baseline="0">
                <a:solidFill>
                  <a:schemeClr val="tx2"/>
                </a:solidFill>
                <a:effectLst/>
                <a:latin typeface="Sylfaen" pitchFamily="18" charset="0"/>
              </a:rPr>
              <a:t>6</a:t>
            </a:r>
            <a:r>
              <a:rPr lang="ka-GE" sz="1400" b="1" i="0" baseline="0">
                <a:solidFill>
                  <a:schemeClr val="tx2"/>
                </a:solidFill>
                <a:effectLst/>
                <a:latin typeface="Sylfaen" pitchFamily="18" charset="0"/>
              </a:rPr>
              <a:t> </a:t>
            </a:r>
            <a:r>
              <a:rPr lang="ka-GE" sz="1400" b="1" i="0" baseline="0">
                <a:solidFill>
                  <a:schemeClr val="tx2"/>
                </a:solidFill>
                <a:effectLst/>
              </a:rPr>
              <a:t>მლნ. ლარი</a:t>
            </a:r>
            <a:endParaRPr lang="en-US" sz="1400">
              <a:solidFill>
                <a:schemeClr val="tx2"/>
              </a:solidFill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2F34-466C-8BB1-320BD7D83B3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2F34-466C-8BB1-320BD7D83B3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2F34-466C-8BB1-320BD7D83B3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2F34-466C-8BB1-320BD7D83B3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2F34-466C-8BB1-320BD7D83B3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2F34-466C-8BB1-320BD7D83B34}"/>
              </c:ext>
            </c:extLst>
          </c:dPt>
          <c:dLbls>
            <c:dLbl>
              <c:idx val="0"/>
              <c:layout>
                <c:manualLayout>
                  <c:x val="-9.7943733595800525E-2"/>
                  <c:y val="1.67337416156307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34-466C-8BB1-320BD7D83B34}"/>
                </c:ext>
              </c:extLst>
            </c:dLbl>
            <c:dLbl>
              <c:idx val="4"/>
              <c:layout>
                <c:manualLayout>
                  <c:x val="5.1563648293963253E-2"/>
                  <c:y val="8.037941090696995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wrap="square" lIns="38100" tIns="19050" rIns="38100" bIns="19050" anchor="ctr" anchorCtr="1">
                  <a:spAutoFit/>
                </a:bodyPr>
                <a:lstStyle/>
                <a:p>
                  <a:pPr>
                    <a:defRPr sz="13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F34-466C-8BB1-320BD7D83B3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მოზიდვა!$C$256:$C$261</c:f>
              <c:strCache>
                <c:ptCount val="6"/>
                <c:pt idx="0">
                  <c:v> ალდაგი </c:v>
                </c:pt>
                <c:pt idx="1">
                  <c:v> ჯიპიაი </c:v>
                </c:pt>
                <c:pt idx="2">
                  <c:v> უნისონი </c:v>
                </c:pt>
                <c:pt idx="3">
                  <c:v> არდი </c:v>
                </c:pt>
                <c:pt idx="4">
                  <c:v> ირაო </c:v>
                </c:pt>
                <c:pt idx="5">
                  <c:v> სხვა </c:v>
                </c:pt>
              </c:strCache>
            </c:strRef>
          </c:cat>
          <c:val>
            <c:numRef>
              <c:f>მოზიდვა!$D$256:$D$261</c:f>
              <c:numCache>
                <c:formatCode>#,##0.00</c:formatCode>
                <c:ptCount val="6"/>
                <c:pt idx="0">
                  <c:v>9.5217395579180018</c:v>
                </c:pt>
                <c:pt idx="1">
                  <c:v>3.2896127400819997</c:v>
                </c:pt>
                <c:pt idx="2">
                  <c:v>2.5899009999999998</c:v>
                </c:pt>
                <c:pt idx="3">
                  <c:v>1.3168964983450004</c:v>
                </c:pt>
                <c:pt idx="4">
                  <c:v>0.83099614232600005</c:v>
                </c:pt>
                <c:pt idx="5">
                  <c:v>2.0130263457916562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2F34-466C-8BB1-320BD7D83B34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sz="1200" b="1"/>
              <a:t>სადაზღვევო მოგება მლნ. ლარი</a:t>
            </a:r>
            <a:endParaRPr lang="en-US" sz="1200" b="1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FA7-48A8-8F5E-7E8B02B72A70}"/>
              </c:ext>
            </c:extLst>
          </c:dPt>
          <c:dPt>
            <c:idx val="1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FA7-48A8-8F5E-7E8B02B72A7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Fin!$B$2:$C$2</c:f>
              <c:strCache>
                <c:ptCount val="2"/>
                <c:pt idx="0">
                  <c:v>2019 9 თვე</c:v>
                </c:pt>
                <c:pt idx="1">
                  <c:v>2020 9 თვე</c:v>
                </c:pt>
              </c:strCache>
            </c:strRef>
          </c:cat>
          <c:val>
            <c:numRef>
              <c:f>Fin!$B$21:$C$21</c:f>
              <c:numCache>
                <c:formatCode>#,##0.0</c:formatCode>
                <c:ptCount val="2"/>
                <c:pt idx="0">
                  <c:v>120.49433926362171</c:v>
                </c:pt>
                <c:pt idx="1">
                  <c:v>129.69107954249816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FA7-48A8-8F5E-7E8B02B72A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8"/>
        <c:overlap val="-27"/>
        <c:axId val="129664512"/>
        <c:axId val="127448128"/>
      </c:barChart>
      <c:catAx>
        <c:axId val="129664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448128"/>
        <c:crosses val="autoZero"/>
        <c:auto val="1"/>
        <c:lblAlgn val="ctr"/>
        <c:lblOffset val="100"/>
        <c:noMultiLvlLbl val="0"/>
      </c:catAx>
      <c:valAx>
        <c:axId val="127448128"/>
        <c:scaling>
          <c:orientation val="minMax"/>
          <c:min val="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664512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sz="1200" b="1"/>
              <a:t>წმინდა</a:t>
            </a:r>
            <a:r>
              <a:rPr lang="ka-GE" sz="1200" b="1" baseline="0"/>
              <a:t> მოგება</a:t>
            </a:r>
            <a:r>
              <a:rPr lang="ka-GE" sz="1200" b="1"/>
              <a:t> მლნ. ლარი</a:t>
            </a:r>
            <a:endParaRPr lang="en-US" sz="12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A08-448D-A5A3-D3A0C99E4E6F}"/>
              </c:ext>
            </c:extLst>
          </c:dPt>
          <c:dPt>
            <c:idx val="1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A08-448D-A5A3-D3A0C99E4E6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Fin!$B$2:$C$2</c:f>
              <c:strCache>
                <c:ptCount val="2"/>
                <c:pt idx="0">
                  <c:v>2019 9 თვე</c:v>
                </c:pt>
                <c:pt idx="1">
                  <c:v>2020 9 თვე</c:v>
                </c:pt>
              </c:strCache>
            </c:strRef>
          </c:cat>
          <c:val>
            <c:numRef>
              <c:f>Fin!$B$12:$C$12</c:f>
              <c:numCache>
                <c:formatCode>#,##0.0</c:formatCode>
                <c:ptCount val="2"/>
                <c:pt idx="0">
                  <c:v>33.773758097538519</c:v>
                </c:pt>
                <c:pt idx="1">
                  <c:v>44.291180949781442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A08-448D-A5A3-D3A0C99E4E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8"/>
        <c:overlap val="-27"/>
        <c:axId val="129662976"/>
        <c:axId val="127444672"/>
      </c:barChart>
      <c:catAx>
        <c:axId val="129662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444672"/>
        <c:crosses val="autoZero"/>
        <c:auto val="1"/>
        <c:lblAlgn val="ctr"/>
        <c:lblOffset val="100"/>
        <c:noMultiLvlLbl val="0"/>
      </c:catAx>
      <c:valAx>
        <c:axId val="127444672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662976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sz="1200" b="1"/>
              <a:t>აქტივები მლნ. ლარი</a:t>
            </a:r>
            <a:endParaRPr lang="en-US" sz="12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02A-4FE7-8E9C-452B64239C72}"/>
              </c:ext>
            </c:extLst>
          </c:dPt>
          <c:dPt>
            <c:idx val="1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02A-4FE7-8E9C-452B64239C7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Fin!$B$2:$C$2</c:f>
              <c:strCache>
                <c:ptCount val="2"/>
                <c:pt idx="0">
                  <c:v>2019 9 თვე</c:v>
                </c:pt>
                <c:pt idx="1">
                  <c:v>2020 9 თვე</c:v>
                </c:pt>
              </c:strCache>
            </c:strRef>
          </c:cat>
          <c:val>
            <c:numRef>
              <c:f>Fin!$B$8:$C$8</c:f>
              <c:numCache>
                <c:formatCode>#,##0.0</c:formatCode>
                <c:ptCount val="2"/>
                <c:pt idx="0">
                  <c:v>835.94927576539908</c:v>
                </c:pt>
                <c:pt idx="1">
                  <c:v>976.92711303124941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02A-4FE7-8E9C-452B64239C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8"/>
        <c:overlap val="-27"/>
        <c:axId val="121257472"/>
        <c:axId val="127442944"/>
      </c:barChart>
      <c:catAx>
        <c:axId val="121257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442944"/>
        <c:crosses val="autoZero"/>
        <c:auto val="1"/>
        <c:lblAlgn val="ctr"/>
        <c:lblOffset val="100"/>
        <c:noMultiLvlLbl val="0"/>
      </c:catAx>
      <c:valAx>
        <c:axId val="127442944"/>
        <c:scaling>
          <c:orientation val="minMax"/>
          <c:max val="1000"/>
          <c:min val="4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1257472"/>
        <c:crosses val="autoZero"/>
        <c:crossBetween val="between"/>
        <c:majorUnit val="80"/>
        <c:min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sz="1200" b="1"/>
              <a:t>კაპიტალი მლნ. ლარი</a:t>
            </a:r>
            <a:endParaRPr lang="en-US" sz="12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886-4497-B3F2-A8E57C1EA123}"/>
              </c:ext>
            </c:extLst>
          </c:dPt>
          <c:dPt>
            <c:idx val="1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886-4497-B3F2-A8E57C1EA12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Fin!$B$2:$C$2</c:f>
              <c:strCache>
                <c:ptCount val="2"/>
                <c:pt idx="0">
                  <c:v>2019 9 თვე</c:v>
                </c:pt>
                <c:pt idx="1">
                  <c:v>2020 9 თვე</c:v>
                </c:pt>
              </c:strCache>
            </c:strRef>
          </c:cat>
          <c:val>
            <c:numRef>
              <c:f>Fin!$B$16:$C$16</c:f>
              <c:numCache>
                <c:formatCode>#,##0.0</c:formatCode>
                <c:ptCount val="2"/>
                <c:pt idx="0">
                  <c:v>245.09362118476858</c:v>
                </c:pt>
                <c:pt idx="1">
                  <c:v>282.72128991246586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886-4497-B3F2-A8E57C1EA1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8"/>
        <c:overlap val="-27"/>
        <c:axId val="129663488"/>
        <c:axId val="127446400"/>
      </c:barChart>
      <c:catAx>
        <c:axId val="129663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446400"/>
        <c:crosses val="autoZero"/>
        <c:auto val="1"/>
        <c:lblAlgn val="ctr"/>
        <c:lblOffset val="100"/>
        <c:noMultiLvlLbl val="0"/>
      </c:catAx>
      <c:valAx>
        <c:axId val="127446400"/>
        <c:scaling>
          <c:orientation val="minMax"/>
          <c:min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663488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ka-GE" sz="1400" baseline="0">
                <a:latin typeface="+mj-lt"/>
              </a:rPr>
              <a:t>მოზიდული სადაზღვევო პრემია</a:t>
            </a:r>
            <a:r>
              <a:rPr lang="en-US" sz="1400" baseline="0">
                <a:latin typeface="+mj-lt"/>
              </a:rPr>
              <a:t> </a:t>
            </a:r>
            <a:r>
              <a:rPr lang="ka-GE" sz="1400" baseline="0">
                <a:latin typeface="+mj-lt"/>
              </a:rPr>
              <a:t> კომპანიების მიხედვით (მლნ. ლარი)</a:t>
            </a:r>
          </a:p>
          <a:p>
            <a:pPr>
              <a:defRPr/>
            </a:pPr>
            <a:r>
              <a:rPr lang="en-US" sz="1400" b="0" i="0" u="none" strike="noStrike" baseline="0">
                <a:effectLst/>
                <a:latin typeface="Sylfaen" pitchFamily="18" charset="0"/>
              </a:rPr>
              <a:t>20</a:t>
            </a:r>
            <a:r>
              <a:rPr lang="ka-GE" sz="1400" b="0" i="0" u="none" strike="noStrike" baseline="0">
                <a:effectLst/>
                <a:latin typeface="Sylfaen" pitchFamily="18" charset="0"/>
              </a:rPr>
              <a:t>20</a:t>
            </a:r>
            <a:r>
              <a:rPr lang="en-US" sz="1400" b="0" i="0" u="none" strike="noStrike" baseline="0">
                <a:effectLst/>
                <a:latin typeface="+mj-lt"/>
              </a:rPr>
              <a:t> </a:t>
            </a:r>
            <a:r>
              <a:rPr lang="ka-GE" sz="1400" b="0" i="0" u="none" strike="noStrike" baseline="0">
                <a:effectLst/>
                <a:latin typeface="+mj-lt"/>
              </a:rPr>
              <a:t>და 2019 წლების </a:t>
            </a:r>
            <a:r>
              <a:rPr lang="en-US" sz="1400" b="0" i="0" u="none" strike="noStrike" baseline="0">
                <a:effectLst/>
                <a:latin typeface="+mj-lt"/>
              </a:rPr>
              <a:t>9</a:t>
            </a:r>
            <a:r>
              <a:rPr lang="ka-GE" sz="1400" b="0" i="0" u="none" strike="noStrike" baseline="0">
                <a:effectLst/>
                <a:latin typeface="+mj-lt"/>
              </a:rPr>
              <a:t> თვის შედეგების შედარება</a:t>
            </a:r>
            <a:endParaRPr lang="en-US" sz="1400" b="0">
              <a:latin typeface="+mj-lt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181867121363351E-2"/>
          <c:y val="0.12556363555283745"/>
          <c:w val="0.93034245845394348"/>
          <c:h val="0.70238614652116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მოზიდვა!$D$3</c:f>
              <c:strCache>
                <c:ptCount val="1"/>
                <c:pt idx="0">
                  <c:v>2020 9 თვე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dLbl>
              <c:idx val="2"/>
              <c:layout>
                <c:manualLayout>
                  <c:x val="1.351151528594137E-2"/>
                  <c:y val="-2.358860178885406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F69-4FA7-A80B-2479C16C6DCA}"/>
                </c:ext>
              </c:extLst>
            </c:dLbl>
            <c:dLbl>
              <c:idx val="3"/>
              <c:layout>
                <c:manualLayout>
                  <c:x val="-1.4671361502347417E-3"/>
                  <c:y val="-4.0453074433657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F69-4FA7-A80B-2479C16C6DCA}"/>
                </c:ext>
              </c:extLst>
            </c:dLbl>
            <c:dLbl>
              <c:idx val="4"/>
              <c:layout>
                <c:manualLayout>
                  <c:x val="7.3356807511736552E-3"/>
                  <c:y val="-7.4163113056427144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F69-4FA7-A80B-2479C16C6DCA}"/>
                </c:ext>
              </c:extLst>
            </c:dLbl>
            <c:dLbl>
              <c:idx val="7"/>
              <c:layout>
                <c:manualLayout>
                  <c:x val="-1.4671361502347417E-3"/>
                  <c:y val="-4.0930866651384731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F69-4FA7-A80B-2479C16C6DCA}"/>
                </c:ext>
              </c:extLst>
            </c:dLbl>
            <c:dLbl>
              <c:idx val="8"/>
              <c:layout>
                <c:manualLayout>
                  <c:x val="-4.0875902375493017E-3"/>
                  <c:y val="-2.095058600176034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F69-4FA7-A80B-2479C16C6DCA}"/>
                </c:ext>
              </c:extLst>
            </c:dLbl>
            <c:dLbl>
              <c:idx val="9"/>
              <c:layout>
                <c:manualLayout>
                  <c:x val="-1.0024420271629894E-16"/>
                  <c:y val="4.181745233263181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F69-4FA7-A80B-2479C16C6DCA}"/>
                </c:ext>
              </c:extLst>
            </c:dLbl>
            <c:dLbl>
              <c:idx val="16"/>
              <c:layout>
                <c:manualLayout>
                  <c:x val="-4.4014084507042256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F69-4FA7-A80B-2479C16C6D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მოზიდვა!$C$4:$C$21</c:f>
              <c:strCache>
                <c:ptCount val="18"/>
                <c:pt idx="0">
                  <c:v> ჯიპიაი </c:v>
                </c:pt>
                <c:pt idx="1">
                  <c:v> ალდაგი </c:v>
                </c:pt>
                <c:pt idx="2">
                  <c:v> თიბისი </c:v>
                </c:pt>
                <c:pt idx="3">
                  <c:v> იმედი L </c:v>
                </c:pt>
                <c:pt idx="4">
                  <c:v> არდი </c:v>
                </c:pt>
                <c:pt idx="5">
                  <c:v> უნისონი </c:v>
                </c:pt>
                <c:pt idx="6">
                  <c:v> ირაო </c:v>
                </c:pt>
                <c:pt idx="7">
                  <c:v> ევროინსი </c:v>
                </c:pt>
                <c:pt idx="8">
                  <c:v> პსპ </c:v>
                </c:pt>
                <c:pt idx="9">
                  <c:v> ბენეფიტი </c:v>
                </c:pt>
                <c:pt idx="10">
                  <c:v> ალფა </c:v>
                </c:pt>
                <c:pt idx="11">
                  <c:v> სადაზღვევო ჯგუფი </c:v>
                </c:pt>
                <c:pt idx="12">
                  <c:v> პრაიმი </c:v>
                </c:pt>
                <c:pt idx="13">
                  <c:v> ჰუალინგი </c:v>
                </c:pt>
                <c:pt idx="14">
                  <c:v> ქართუ </c:v>
                </c:pt>
                <c:pt idx="15">
                  <c:v> ტაო </c:v>
                </c:pt>
                <c:pt idx="16">
                  <c:v> ნიუ ვიჟენ </c:v>
                </c:pt>
                <c:pt idx="17">
                  <c:v> გრინ დაზღვევა </c:v>
                </c:pt>
              </c:strCache>
            </c:strRef>
          </c:cat>
          <c:val>
            <c:numRef>
              <c:f>მოზიდვა!$D$4:$D$21</c:f>
              <c:numCache>
                <c:formatCode>#,##0.00</c:formatCode>
                <c:ptCount val="18"/>
                <c:pt idx="0">
                  <c:v>104.43720792037381</c:v>
                </c:pt>
                <c:pt idx="1">
                  <c:v>78.59173388517101</c:v>
                </c:pt>
                <c:pt idx="2">
                  <c:v>66.190408660507913</c:v>
                </c:pt>
                <c:pt idx="3">
                  <c:v>57.557968080288191</c:v>
                </c:pt>
                <c:pt idx="4">
                  <c:v>45.229991493196835</c:v>
                </c:pt>
                <c:pt idx="5">
                  <c:v>31.435816647058822</c:v>
                </c:pt>
                <c:pt idx="6">
                  <c:v>30.718654564398001</c:v>
                </c:pt>
                <c:pt idx="7">
                  <c:v>19.015448626050702</c:v>
                </c:pt>
                <c:pt idx="8">
                  <c:v>18.330970257646392</c:v>
                </c:pt>
                <c:pt idx="9">
                  <c:v>14.719686056239388</c:v>
                </c:pt>
                <c:pt idx="10">
                  <c:v>11.156425715172823</c:v>
                </c:pt>
                <c:pt idx="11">
                  <c:v>9.2644467300000013</c:v>
                </c:pt>
                <c:pt idx="12">
                  <c:v>7.29392091446993</c:v>
                </c:pt>
                <c:pt idx="13">
                  <c:v>6.617666641114992</c:v>
                </c:pt>
                <c:pt idx="14">
                  <c:v>4.1810757322868426</c:v>
                </c:pt>
                <c:pt idx="15">
                  <c:v>3.6024890703928207</c:v>
                </c:pt>
                <c:pt idx="16">
                  <c:v>2.8964099208199996</c:v>
                </c:pt>
                <c:pt idx="17">
                  <c:v>2.0000457401769798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1F69-4FA7-A80B-2479C16C6DCA}"/>
            </c:ext>
          </c:extLst>
        </c:ser>
        <c:ser>
          <c:idx val="1"/>
          <c:order val="1"/>
          <c:tx>
            <c:strRef>
              <c:f>მოზიდვა!$E$3</c:f>
              <c:strCache>
                <c:ptCount val="1"/>
                <c:pt idx="0">
                  <c:v>2019 9 თვე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6.8259385665529011E-3"/>
                  <c:y val="6.2663185378590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F69-4FA7-A80B-2479C16C6DCA}"/>
                </c:ext>
              </c:extLst>
            </c:dLbl>
            <c:dLbl>
              <c:idx val="1"/>
              <c:layout>
                <c:manualLayout>
                  <c:x val="1.5726498647906775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F69-4FA7-A80B-2479C16C6DCA}"/>
                </c:ext>
              </c:extLst>
            </c:dLbl>
            <c:dLbl>
              <c:idx val="2"/>
              <c:layout>
                <c:manualLayout>
                  <c:x val="8.5955898366564254E-3"/>
                  <c:y val="-1.44152238155683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F69-4FA7-A80B-2479C16C6DCA}"/>
                </c:ext>
              </c:extLst>
            </c:dLbl>
            <c:dLbl>
              <c:idx val="3"/>
              <c:layout>
                <c:manualLayout>
                  <c:x val="2.7339788676690024E-3"/>
                  <c:y val="-1.890596807038029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F69-4FA7-A80B-2479C16C6DCA}"/>
                </c:ext>
              </c:extLst>
            </c:dLbl>
            <c:dLbl>
              <c:idx val="4"/>
              <c:layout>
                <c:manualLayout>
                  <c:x val="5.8685446009389131E-3"/>
                  <c:y val="4.045307443365695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F69-4FA7-A80B-2479C16C6DCA}"/>
                </c:ext>
              </c:extLst>
            </c:dLbl>
            <c:dLbl>
              <c:idx val="5"/>
              <c:layout>
                <c:manualLayout>
                  <c:x val="5.154846401242098E-3"/>
                  <c:y val="1.681510078230512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F69-4FA7-A80B-2479C16C6DCA}"/>
                </c:ext>
              </c:extLst>
            </c:dLbl>
            <c:dLbl>
              <c:idx val="6"/>
              <c:layout>
                <c:manualLayout>
                  <c:x val="4.0941658137154053E-3"/>
                  <c:y val="-7.6627467283380521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F69-4FA7-A80B-2479C16C6DCA}"/>
                </c:ext>
              </c:extLst>
            </c:dLbl>
            <c:dLbl>
              <c:idx val="7"/>
              <c:layout>
                <c:manualLayout>
                  <c:x val="1.0923329123108758E-2"/>
                  <c:y val="4.181821919779609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F69-4FA7-A80B-2479C16C6DCA}"/>
                </c:ext>
              </c:extLst>
            </c:dLbl>
            <c:dLbl>
              <c:idx val="8"/>
              <c:layout>
                <c:manualLayout>
                  <c:x val="7.2331039159085559E-3"/>
                  <c:y val="1.04543749708597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F69-4FA7-A80B-2479C16C6DCA}"/>
                </c:ext>
              </c:extLst>
            </c:dLbl>
            <c:dLbl>
              <c:idx val="9"/>
              <c:layout>
                <c:manualLayout>
                  <c:x val="1.0166161156945583E-2"/>
                  <c:y val="4.181718162793587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1F69-4FA7-A80B-2479C16C6DCA}"/>
                </c:ext>
              </c:extLst>
            </c:dLbl>
            <c:dLbl>
              <c:idx val="11"/>
              <c:layout>
                <c:manualLayout>
                  <c:x val="5.4607508532422211E-3"/>
                  <c:y val="-1.5317490588030321E-1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1F69-4FA7-A80B-2479C16C6DCA}"/>
                </c:ext>
              </c:extLst>
            </c:dLbl>
            <c:dLbl>
              <c:idx val="12"/>
              <c:layout>
                <c:manualLayout>
                  <c:x val="-1.0024420271629894E-16"/>
                  <c:y val="-2.09087261663159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1F69-4FA7-A80B-2479C16C6DCA}"/>
                </c:ext>
              </c:extLst>
            </c:dLbl>
            <c:dLbl>
              <c:idx val="13"/>
              <c:layout>
                <c:manualLayout>
                  <c:x val="0"/>
                  <c:y val="4.181745233263181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1F69-4FA7-A80B-2479C16C6DCA}"/>
                </c:ext>
              </c:extLst>
            </c:dLbl>
            <c:dLbl>
              <c:idx val="15"/>
              <c:layout>
                <c:manualLayout>
                  <c:x val="1.0921501706484642E-2"/>
                  <c:y val="2.088772845953002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1F69-4FA7-A80B-2479C16C6D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მოზიდვა!$C$4:$C$21</c:f>
              <c:strCache>
                <c:ptCount val="18"/>
                <c:pt idx="0">
                  <c:v> ჯიპიაი </c:v>
                </c:pt>
                <c:pt idx="1">
                  <c:v> ალდაგი </c:v>
                </c:pt>
                <c:pt idx="2">
                  <c:v> თიბისი </c:v>
                </c:pt>
                <c:pt idx="3">
                  <c:v> იმედი L </c:v>
                </c:pt>
                <c:pt idx="4">
                  <c:v> არდი </c:v>
                </c:pt>
                <c:pt idx="5">
                  <c:v> უნისონი </c:v>
                </c:pt>
                <c:pt idx="6">
                  <c:v> ირაო </c:v>
                </c:pt>
                <c:pt idx="7">
                  <c:v> ევროინსი </c:v>
                </c:pt>
                <c:pt idx="8">
                  <c:v> პსპ </c:v>
                </c:pt>
                <c:pt idx="9">
                  <c:v> ბენეფიტი </c:v>
                </c:pt>
                <c:pt idx="10">
                  <c:v> ალფა </c:v>
                </c:pt>
                <c:pt idx="11">
                  <c:v> სადაზღვევო ჯგუფი </c:v>
                </c:pt>
                <c:pt idx="12">
                  <c:v> პრაიმი </c:v>
                </c:pt>
                <c:pt idx="13">
                  <c:v> ჰუალინგი </c:v>
                </c:pt>
                <c:pt idx="14">
                  <c:v> ქართუ </c:v>
                </c:pt>
                <c:pt idx="15">
                  <c:v> ტაო </c:v>
                </c:pt>
                <c:pt idx="16">
                  <c:v> ნიუ ვიჟენ </c:v>
                </c:pt>
                <c:pt idx="17">
                  <c:v> გრინ დაზღვევა </c:v>
                </c:pt>
              </c:strCache>
            </c:strRef>
          </c:cat>
          <c:val>
            <c:numRef>
              <c:f>მოზიდვა!$E$4:$E$21</c:f>
              <c:numCache>
                <c:formatCode>#,##0.00</c:formatCode>
                <c:ptCount val="18"/>
                <c:pt idx="0">
                  <c:v>81.879101370697171</c:v>
                </c:pt>
                <c:pt idx="1">
                  <c:v>77.703872162098648</c:v>
                </c:pt>
                <c:pt idx="2">
                  <c:v>59.378076074356997</c:v>
                </c:pt>
                <c:pt idx="3">
                  <c:v>70.647717915556498</c:v>
                </c:pt>
                <c:pt idx="4">
                  <c:v>42.24338246545198</c:v>
                </c:pt>
                <c:pt idx="5">
                  <c:v>26.915332033088237</c:v>
                </c:pt>
                <c:pt idx="6">
                  <c:v>28.532484491184</c:v>
                </c:pt>
                <c:pt idx="7">
                  <c:v>11.097440357024212</c:v>
                </c:pt>
                <c:pt idx="8">
                  <c:v>14.209966769003637</c:v>
                </c:pt>
                <c:pt idx="9">
                  <c:v>15.970837213559159</c:v>
                </c:pt>
                <c:pt idx="10">
                  <c:v>17.739828641663237</c:v>
                </c:pt>
                <c:pt idx="11">
                  <c:v>6.7458283630882354</c:v>
                </c:pt>
                <c:pt idx="12">
                  <c:v>6.7947973879478898</c:v>
                </c:pt>
                <c:pt idx="13">
                  <c:v>7.7733095112400559</c:v>
                </c:pt>
                <c:pt idx="14">
                  <c:v>6.7612056669968279</c:v>
                </c:pt>
                <c:pt idx="15">
                  <c:v>5.0674229882472321</c:v>
                </c:pt>
                <c:pt idx="16">
                  <c:v>0</c:v>
                </c:pt>
                <c:pt idx="17">
                  <c:v>2.384513048262213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1F69-4FA7-A80B-2479C16C6DC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89110016"/>
        <c:axId val="88395136"/>
      </c:barChart>
      <c:catAx>
        <c:axId val="89110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395136"/>
        <c:crosses val="autoZero"/>
        <c:auto val="1"/>
        <c:lblAlgn val="ctr"/>
        <c:lblOffset val="100"/>
        <c:noMultiLvlLbl val="0"/>
      </c:catAx>
      <c:valAx>
        <c:axId val="88395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1100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6211224463637365"/>
          <c:y val="0.96323719312014333"/>
          <c:w val="0.27370542460509395"/>
          <c:h val="3.52837223591167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2"/>
              </a:solidFill>
              <a:latin typeface="Sylfaen" panose="010A0502050306030303" pitchFamily="18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ka-GE" sz="1400" b="1" i="0" baseline="0">
                <a:solidFill>
                  <a:schemeClr val="tx2"/>
                </a:solidFill>
                <a:effectLst/>
                <a:latin typeface="+mj-lt"/>
              </a:rPr>
              <a:t>მოზიდული სადაზღვევო პრემია</a:t>
            </a:r>
            <a:r>
              <a:rPr lang="en-US" sz="1400" b="1" i="0" baseline="0">
                <a:solidFill>
                  <a:schemeClr val="tx2"/>
                </a:solidFill>
                <a:effectLst/>
                <a:latin typeface="+mj-lt"/>
              </a:rPr>
              <a:t> </a:t>
            </a:r>
            <a:r>
              <a:rPr lang="ka-GE" sz="1400" b="1" i="0" baseline="0">
                <a:solidFill>
                  <a:schemeClr val="tx2"/>
                </a:solidFill>
                <a:effectLst/>
                <a:latin typeface="+mj-lt"/>
              </a:rPr>
              <a:t>დაზღვევის სახეობების მიხედვით</a:t>
            </a:r>
            <a:r>
              <a:rPr lang="en-US" sz="1400" b="1" i="0" baseline="0">
                <a:solidFill>
                  <a:schemeClr val="tx2"/>
                </a:solidFill>
                <a:effectLst/>
                <a:latin typeface="+mj-lt"/>
              </a:rPr>
              <a:t> </a:t>
            </a:r>
            <a:r>
              <a:rPr lang="ka-GE" sz="1400" b="1" i="0" baseline="0">
                <a:solidFill>
                  <a:schemeClr val="tx2"/>
                </a:solidFill>
                <a:effectLst/>
                <a:latin typeface="+mj-lt"/>
              </a:rPr>
              <a:t>(მლნ. ლარი)</a:t>
            </a:r>
            <a:endParaRPr lang="en-US" sz="1400" b="1" i="0" baseline="0">
              <a:solidFill>
                <a:schemeClr val="tx2"/>
              </a:solidFill>
              <a:effectLst/>
              <a:latin typeface="+mj-lt"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baseline="0">
                <a:effectLst/>
                <a:latin typeface="Sylfaen" pitchFamily="18" charset="0"/>
              </a:rPr>
              <a:t>20</a:t>
            </a:r>
            <a:r>
              <a:rPr lang="ka-GE" sz="1400" b="0" i="0" baseline="0">
                <a:effectLst/>
                <a:latin typeface="Sylfaen" pitchFamily="18" charset="0"/>
              </a:rPr>
              <a:t>20</a:t>
            </a:r>
            <a:r>
              <a:rPr lang="en-US" sz="1400" b="0" i="0" baseline="0">
                <a:effectLst/>
                <a:latin typeface="Sylfaen" pitchFamily="18" charset="0"/>
              </a:rPr>
              <a:t> </a:t>
            </a:r>
            <a:r>
              <a:rPr lang="ka-GE" sz="1400" b="0" i="0" baseline="0">
                <a:effectLst/>
                <a:latin typeface="Sylfaen" pitchFamily="18" charset="0"/>
              </a:rPr>
              <a:t>და 2019 წლების </a:t>
            </a:r>
            <a:r>
              <a:rPr lang="en-US" sz="1400" b="0" i="0" baseline="0">
                <a:effectLst/>
                <a:latin typeface="Sylfaen" pitchFamily="18" charset="0"/>
              </a:rPr>
              <a:t>9</a:t>
            </a:r>
            <a:r>
              <a:rPr lang="ka-GE" sz="1400" b="0" i="0" baseline="0">
                <a:effectLst/>
                <a:latin typeface="Sylfaen" pitchFamily="18" charset="0"/>
              </a:rPr>
              <a:t> თვის შედეგების შედარება</a:t>
            </a:r>
            <a:endParaRPr lang="en-US" sz="1400">
              <a:effectLst/>
              <a:latin typeface="Sylfaen" pitchFamily="18" charset="0"/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'ბაზრის სტრუქტურა'!$C$32</c:f>
              <c:strCache>
                <c:ptCount val="1"/>
                <c:pt idx="0">
                  <c:v>2020 9 თვე</c:v>
                </c:pt>
              </c:strCache>
            </c:strRef>
          </c:tx>
          <c:spPr>
            <a:solidFill>
              <a:srgbClr val="0070C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9168-4FAD-838A-AC05F5216E71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9168-4FAD-838A-AC05F5216E71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9168-4FAD-838A-AC05F5216E71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9168-4FAD-838A-AC05F5216E71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9168-4FAD-838A-AC05F5216E71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9168-4FAD-838A-AC05F5216E71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9168-4FAD-838A-AC05F5216E71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9168-4FAD-838A-AC05F5216E71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9168-4FAD-838A-AC05F5216E71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9168-4FAD-838A-AC05F5216E71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9168-4FAD-838A-AC05F5216E71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9168-4FAD-838A-AC05F5216E71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C-9168-4FAD-838A-AC05F5216E71}"/>
              </c:ext>
            </c:extLst>
          </c:dPt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9168-4FAD-838A-AC05F5216E71}"/>
              </c:ext>
            </c:extLst>
          </c:dPt>
          <c:dPt>
            <c:idx val="1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E-9168-4FAD-838A-AC05F5216E71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F-9168-4FAD-838A-AC05F5216E71}"/>
              </c:ext>
            </c:extLst>
          </c:dPt>
          <c:dPt>
            <c:idx val="1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0-9168-4FAD-838A-AC05F5216E71}"/>
              </c:ext>
            </c:extLst>
          </c:dPt>
          <c:dPt>
            <c:idx val="1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1-9168-4FAD-838A-AC05F5216E71}"/>
              </c:ext>
            </c:extLst>
          </c:dPt>
          <c:dLbls>
            <c:dLbl>
              <c:idx val="0"/>
              <c:layout>
                <c:manualLayout>
                  <c:x val="1.3545779405043981E-3"/>
                  <c:y val="-1.5312191872674944E-1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0-9168-4FAD-838A-AC05F5216E7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'ბაზრის სტრუქტურა'!$B$33:$B$50</c:f>
              <c:strCache>
                <c:ptCount val="18"/>
                <c:pt idx="0">
                  <c:v>სამედიცინო (ჯანმრთელობის) დაზღვევა</c:v>
                </c:pt>
                <c:pt idx="1">
                  <c:v>სახმელეთო სატრანსპორტო საშუალებათა დაზღვევა (გარდა სარკინიგზო ტრანსპორტისა)</c:v>
                </c:pt>
                <c:pt idx="2">
                  <c:v>ქონების დაზღვევა</c:v>
                </c:pt>
                <c:pt idx="3">
                  <c:v>სიცოცხლის დაზღვევა</c:v>
                </c:pt>
                <c:pt idx="4">
                  <c:v>სახმელეთო ტრანსპორტის გამოყენებასთან დაკავშირებული სამოქალაქო პასუხისმგებლობის დაზღვევა</c:v>
                </c:pt>
                <c:pt idx="5">
                  <c:v>სამოქალაქო პასუხისმგებლობის დაზღვევა </c:v>
                </c:pt>
                <c:pt idx="6">
                  <c:v>უბედური შემთხვევის დაზღვევა</c:v>
                </c:pt>
                <c:pt idx="7">
                  <c:v>ვალდებულებათა შესრულების დაზღვევა</c:v>
                </c:pt>
                <c:pt idx="8">
                  <c:v>დაზღვევა საფინანსო დანაკარგებისაგან</c:v>
                </c:pt>
                <c:pt idx="9">
                  <c:v>ტვირთების დაზღვევა</c:v>
                </c:pt>
                <c:pt idx="10">
                  <c:v>საჰაერო სატრანსპორტო საშუალებათა დაზღვევა (კორპუსის დაზღვევა)</c:v>
                </c:pt>
                <c:pt idx="11">
                  <c:v>საჰაერო სატრანსპორტო საშუალებათა გამოყენებასთან დაკავშირებული პასუხისმგებლობის დაზღვევა</c:v>
                </c:pt>
                <c:pt idx="12">
                  <c:v>სამოგზაურო დაზღვევა</c:v>
                </c:pt>
                <c:pt idx="13">
                  <c:v>მცურავი სატრანსპორტო საშუალებების დაზღვევა (კორპუსის დაზღვევა)</c:v>
                </c:pt>
                <c:pt idx="14">
                  <c:v>სარკინიგზო სატრანსპორტო საშუალებათა დაზღვევა</c:v>
                </c:pt>
                <c:pt idx="15">
                  <c:v>საკრედიტო ვალდებულებათა დაზღვევა</c:v>
                </c:pt>
                <c:pt idx="16">
                  <c:v>მცურავ სატრანსპორტო საშუალებათა გამოყენებასთან დაკავშირებული პასუხისმგებლობის დაზღვევა</c:v>
                </c:pt>
                <c:pt idx="17">
                  <c:v>იურიდიული ხარჯების დაზღვევა</c:v>
                </c:pt>
              </c:strCache>
            </c:strRef>
          </c:cat>
          <c:val>
            <c:numRef>
              <c:f>'ბაზრის სტრუქტურა'!$C$33:$C$50</c:f>
              <c:numCache>
                <c:formatCode>#,##0.00</c:formatCode>
                <c:ptCount val="18"/>
                <c:pt idx="0">
                  <c:v>211.27423492118641</c:v>
                </c:pt>
                <c:pt idx="1">
                  <c:v>86.898667048076675</c:v>
                </c:pt>
                <c:pt idx="2">
                  <c:v>85.346953156847604</c:v>
                </c:pt>
                <c:pt idx="3">
                  <c:v>38.041339210789701</c:v>
                </c:pt>
                <c:pt idx="4">
                  <c:v>29.471220238258045</c:v>
                </c:pt>
                <c:pt idx="5">
                  <c:v>19.562172284462662</c:v>
                </c:pt>
                <c:pt idx="6">
                  <c:v>10.440731802924558</c:v>
                </c:pt>
                <c:pt idx="7">
                  <c:v>7.5425815131852163</c:v>
                </c:pt>
                <c:pt idx="8">
                  <c:v>7.4294564104842005</c:v>
                </c:pt>
                <c:pt idx="9">
                  <c:v>6.4288791311818576</c:v>
                </c:pt>
                <c:pt idx="10">
                  <c:v>4.0896133829678485</c:v>
                </c:pt>
                <c:pt idx="11">
                  <c:v>3.0729434361917001</c:v>
                </c:pt>
                <c:pt idx="12">
                  <c:v>2.8064168825999802</c:v>
                </c:pt>
                <c:pt idx="13">
                  <c:v>0.28152813945500005</c:v>
                </c:pt>
                <c:pt idx="14">
                  <c:v>0.27304906977399995</c:v>
                </c:pt>
                <c:pt idx="15">
                  <c:v>0.23853202697998993</c:v>
                </c:pt>
                <c:pt idx="16">
                  <c:v>4.2048000000000002E-2</c:v>
                </c:pt>
                <c:pt idx="1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9168-4FAD-838A-AC05F5216E71}"/>
            </c:ext>
          </c:extLst>
        </c:ser>
        <c:ser>
          <c:idx val="1"/>
          <c:order val="1"/>
          <c:tx>
            <c:strRef>
              <c:f>Polisebi!$C$24</c:f>
              <c:strCache>
                <c:ptCount val="1"/>
                <c:pt idx="0">
                  <c:v>2019 9 თვე</c:v>
                </c:pt>
              </c:strCache>
            </c:strRef>
          </c:tx>
          <c:spPr>
            <a:solidFill>
              <a:srgbClr val="C0000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2.093663930011771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9168-4FAD-838A-AC05F5216E7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'ბაზრის სტრუქტურა'!$B$33:$B$50</c:f>
              <c:strCache>
                <c:ptCount val="18"/>
                <c:pt idx="0">
                  <c:v>სამედიცინო (ჯანმრთელობის) დაზღვევა</c:v>
                </c:pt>
                <c:pt idx="1">
                  <c:v>სახმელეთო სატრანსპორტო საშუალებათა დაზღვევა (გარდა სარკინიგზო ტრანსპორტისა)</c:v>
                </c:pt>
                <c:pt idx="2">
                  <c:v>ქონების დაზღვევა</c:v>
                </c:pt>
                <c:pt idx="3">
                  <c:v>სიცოცხლის დაზღვევა</c:v>
                </c:pt>
                <c:pt idx="4">
                  <c:v>სახმელეთო ტრანსპორტის გამოყენებასთან დაკავშირებული სამოქალაქო პასუხისმგებლობის დაზღვევა</c:v>
                </c:pt>
                <c:pt idx="5">
                  <c:v>სამოქალაქო პასუხისმგებლობის დაზღვევა </c:v>
                </c:pt>
                <c:pt idx="6">
                  <c:v>უბედური შემთხვევის დაზღვევა</c:v>
                </c:pt>
                <c:pt idx="7">
                  <c:v>ვალდებულებათა შესრულების დაზღვევა</c:v>
                </c:pt>
                <c:pt idx="8">
                  <c:v>დაზღვევა საფინანსო დანაკარგებისაგან</c:v>
                </c:pt>
                <c:pt idx="9">
                  <c:v>ტვირთების დაზღვევა</c:v>
                </c:pt>
                <c:pt idx="10">
                  <c:v>საჰაერო სატრანსპორტო საშუალებათა დაზღვევა (კორპუსის დაზღვევა)</c:v>
                </c:pt>
                <c:pt idx="11">
                  <c:v>საჰაერო სატრანსპორტო საშუალებათა გამოყენებასთან დაკავშირებული პასუხისმგებლობის დაზღვევა</c:v>
                </c:pt>
                <c:pt idx="12">
                  <c:v>სამოგზაურო დაზღვევა</c:v>
                </c:pt>
                <c:pt idx="13">
                  <c:v>მცურავი სატრანსპორტო საშუალებების დაზღვევა (კორპუსის დაზღვევა)</c:v>
                </c:pt>
                <c:pt idx="14">
                  <c:v>სარკინიგზო სატრანსპორტო საშუალებათა დაზღვევა</c:v>
                </c:pt>
                <c:pt idx="15">
                  <c:v>საკრედიტო ვალდებულებათა დაზღვევა</c:v>
                </c:pt>
                <c:pt idx="16">
                  <c:v>მცურავ სატრანსპორტო საშუალებათა გამოყენებასთან დაკავშირებული პასუხისმგებლობის დაზღვევა</c:v>
                </c:pt>
                <c:pt idx="17">
                  <c:v>იურიდიული ხარჯების დაზღვევა</c:v>
                </c:pt>
              </c:strCache>
            </c:strRef>
          </c:cat>
          <c:val>
            <c:numRef>
              <c:f>'ბაზრის სტრუქტურა'!$E$33:$E$50</c:f>
              <c:numCache>
                <c:formatCode>#,##0.00</c:formatCode>
                <c:ptCount val="18"/>
                <c:pt idx="0">
                  <c:v>180.96988421495121</c:v>
                </c:pt>
                <c:pt idx="1">
                  <c:v>84.382602336252418</c:v>
                </c:pt>
                <c:pt idx="2">
                  <c:v>72.005935683066568</c:v>
                </c:pt>
                <c:pt idx="3">
                  <c:v>34.516153547456646</c:v>
                </c:pt>
                <c:pt idx="4">
                  <c:v>41.703065112251203</c:v>
                </c:pt>
                <c:pt idx="5">
                  <c:v>21.249693005524634</c:v>
                </c:pt>
                <c:pt idx="6">
                  <c:v>8.3816518147726011</c:v>
                </c:pt>
                <c:pt idx="7">
                  <c:v>7.7619071270760394</c:v>
                </c:pt>
                <c:pt idx="8">
                  <c:v>3.3603931537688889</c:v>
                </c:pt>
                <c:pt idx="9">
                  <c:v>8.0088189132591161</c:v>
                </c:pt>
                <c:pt idx="10">
                  <c:v>5.6026564611670002</c:v>
                </c:pt>
                <c:pt idx="11">
                  <c:v>6.5775636087305358</c:v>
                </c:pt>
                <c:pt idx="12">
                  <c:v>6.3280362950108797</c:v>
                </c:pt>
                <c:pt idx="13">
                  <c:v>0.1796566258</c:v>
                </c:pt>
                <c:pt idx="14">
                  <c:v>0.30704143326</c:v>
                </c:pt>
                <c:pt idx="15">
                  <c:v>0.5070371271185139</c:v>
                </c:pt>
                <c:pt idx="16">
                  <c:v>3.0200000000000001E-3</c:v>
                </c:pt>
                <c:pt idx="1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9168-4FAD-838A-AC05F5216E7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88977408"/>
        <c:axId val="88398592"/>
      </c:barChart>
      <c:valAx>
        <c:axId val="88398592"/>
        <c:scaling>
          <c:orientation val="minMax"/>
          <c:max val="220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,##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977408"/>
        <c:crosses val="autoZero"/>
        <c:crossBetween val="between"/>
      </c:valAx>
      <c:catAx>
        <c:axId val="8897740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cap="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39859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ka-GE" sz="1400" baseline="0">
                <a:latin typeface="+mj-lt"/>
              </a:rPr>
              <a:t>ანაზღაურებული სადაზღვევო ზარალები</a:t>
            </a:r>
            <a:r>
              <a:rPr lang="en-US" sz="1400" baseline="0">
                <a:latin typeface="+mj-lt"/>
              </a:rPr>
              <a:t> </a:t>
            </a:r>
            <a:r>
              <a:rPr lang="ka-GE" sz="1400" baseline="0">
                <a:latin typeface="+mj-lt"/>
              </a:rPr>
              <a:t>კომპანიების მიხედვით (მლნ </a:t>
            </a:r>
            <a:r>
              <a:rPr lang="en-US" sz="1400" baseline="0">
                <a:latin typeface="+mj-lt"/>
              </a:rPr>
              <a:t>.</a:t>
            </a:r>
            <a:r>
              <a:rPr lang="ka-GE" sz="1400" baseline="0">
                <a:latin typeface="+mj-lt"/>
              </a:rPr>
              <a:t>ლარი)</a:t>
            </a:r>
            <a:r>
              <a:rPr lang="en-US" sz="1400" baseline="0">
                <a:latin typeface="+mj-lt"/>
              </a:rPr>
              <a:t>  </a:t>
            </a:r>
          </a:p>
          <a:p>
            <a:pPr>
              <a:defRPr/>
            </a:pPr>
            <a:r>
              <a:rPr lang="en-US" sz="1400" b="0" i="0" baseline="0">
                <a:effectLst/>
                <a:latin typeface="Sylfaen" pitchFamily="18" charset="0"/>
              </a:rPr>
              <a:t>20</a:t>
            </a:r>
            <a:r>
              <a:rPr lang="ka-GE" sz="1400" b="0" i="0" baseline="0">
                <a:effectLst/>
                <a:latin typeface="Sylfaen" pitchFamily="18" charset="0"/>
              </a:rPr>
              <a:t>20</a:t>
            </a:r>
            <a:r>
              <a:rPr lang="en-US" sz="1400" b="0" i="0" baseline="0">
                <a:effectLst/>
                <a:latin typeface="Sylfaen" pitchFamily="18" charset="0"/>
              </a:rPr>
              <a:t> </a:t>
            </a:r>
            <a:r>
              <a:rPr lang="ka-GE" sz="1400" b="0" i="0" baseline="0">
                <a:effectLst/>
                <a:latin typeface="+mj-lt"/>
              </a:rPr>
              <a:t>და 2019 წლების </a:t>
            </a:r>
            <a:r>
              <a:rPr lang="en-US" sz="1400" b="0" i="0" baseline="0">
                <a:effectLst/>
                <a:latin typeface="+mj-lt"/>
              </a:rPr>
              <a:t>9</a:t>
            </a:r>
            <a:r>
              <a:rPr lang="ka-GE" sz="1400" b="0" i="0" baseline="0">
                <a:effectLst/>
                <a:latin typeface="+mj-lt"/>
              </a:rPr>
              <a:t> თვის</a:t>
            </a:r>
            <a:r>
              <a:rPr lang="en-US" sz="1400" b="0" i="0" baseline="0">
                <a:effectLst/>
                <a:latin typeface="+mj-lt"/>
              </a:rPr>
              <a:t> </a:t>
            </a:r>
            <a:r>
              <a:rPr lang="ka-GE" sz="1400" b="0" i="0" baseline="0">
                <a:effectLst/>
                <a:latin typeface="+mj-lt"/>
              </a:rPr>
              <a:t>შედეგების შედარება</a:t>
            </a:r>
            <a:endParaRPr lang="en-US" sz="1400">
              <a:effectLst/>
              <a:latin typeface="+mj-lt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1920538225122208E-2"/>
          <c:y val="0.12973794243564954"/>
          <c:w val="0.93034245845394348"/>
          <c:h val="0.70238614652116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Polisebi!$B$24</c:f>
              <c:strCache>
                <c:ptCount val="1"/>
                <c:pt idx="0">
                  <c:v>2020 9 თვე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dLbl>
              <c:idx val="4"/>
              <c:layout>
                <c:manualLayout>
                  <c:x val="8.8028169014084511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9FB-4272-99C7-49750CC59D0B}"/>
                </c:ext>
              </c:extLst>
            </c:dLbl>
            <c:dLbl>
              <c:idx val="6"/>
              <c:layout>
                <c:manualLayout>
                  <c:x val="-5.8685446009389668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9FB-4272-99C7-49750CC59D0B}"/>
                </c:ext>
              </c:extLst>
            </c:dLbl>
            <c:dLbl>
              <c:idx val="7"/>
              <c:layout>
                <c:manualLayout>
                  <c:x val="0"/>
                  <c:y val="-1.254523569978947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9091784961738936E-2"/>
                      <c:h val="2.828689192977091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F9FB-4272-99C7-49750CC59D0B}"/>
                </c:ext>
              </c:extLst>
            </c:dLbl>
            <c:dLbl>
              <c:idx val="8"/>
              <c:layout>
                <c:manualLayout>
                  <c:x val="0"/>
                  <c:y val="-6.272617849894772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9FB-4272-99C7-49750CC59D0B}"/>
                </c:ext>
              </c:extLst>
            </c:dLbl>
            <c:dLbl>
              <c:idx val="9"/>
              <c:layout>
                <c:manualLayout>
                  <c:x val="-1.0024420271629894E-16"/>
                  <c:y val="4.181745233263181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9FB-4272-99C7-49750CC59D0B}"/>
                </c:ext>
              </c:extLst>
            </c:dLbl>
            <c:dLbl>
              <c:idx val="16"/>
              <c:layout>
                <c:manualLayout>
                  <c:x val="-5.8685446009389668E-3"/>
                  <c:y val="6.067961165048395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9FB-4272-99C7-49750CC59D0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ანაზღაურება!$C$3:$C$20</c:f>
              <c:strCache>
                <c:ptCount val="18"/>
                <c:pt idx="0">
                  <c:v> ალდაგი </c:v>
                </c:pt>
                <c:pt idx="1">
                  <c:v> ჯიპიაი </c:v>
                </c:pt>
                <c:pt idx="2">
                  <c:v> იმედი L </c:v>
                </c:pt>
                <c:pt idx="3">
                  <c:v> თიბისი </c:v>
                </c:pt>
                <c:pt idx="4">
                  <c:v> არდი </c:v>
                </c:pt>
                <c:pt idx="5">
                  <c:v> ირაო </c:v>
                </c:pt>
                <c:pt idx="6">
                  <c:v> პსპ </c:v>
                </c:pt>
                <c:pt idx="7">
                  <c:v> ევროინსი </c:v>
                </c:pt>
                <c:pt idx="8">
                  <c:v> უნისონი </c:v>
                </c:pt>
                <c:pt idx="9">
                  <c:v> ალფა </c:v>
                </c:pt>
                <c:pt idx="10">
                  <c:v> ბენეფიტი </c:v>
                </c:pt>
                <c:pt idx="11">
                  <c:v> სადაზღვევო ჯგუფი </c:v>
                </c:pt>
                <c:pt idx="12">
                  <c:v> პრაიმი </c:v>
                </c:pt>
                <c:pt idx="13">
                  <c:v> ტაო </c:v>
                </c:pt>
                <c:pt idx="14">
                  <c:v> ჰუალინგი </c:v>
                </c:pt>
                <c:pt idx="15">
                  <c:v> ქართუ </c:v>
                </c:pt>
                <c:pt idx="16">
                  <c:v> ნიუ ვიჟენ </c:v>
                </c:pt>
                <c:pt idx="17">
                  <c:v> გრინ დაზღვევა </c:v>
                </c:pt>
              </c:strCache>
            </c:strRef>
          </c:cat>
          <c:val>
            <c:numRef>
              <c:f>ანაზღაურება!$D$3:$D$20</c:f>
              <c:numCache>
                <c:formatCode>#,##0.00</c:formatCode>
                <c:ptCount val="18"/>
                <c:pt idx="0">
                  <c:v>47.290552077683813</c:v>
                </c:pt>
                <c:pt idx="1">
                  <c:v>47.11799461999999</c:v>
                </c:pt>
                <c:pt idx="2">
                  <c:v>34.081316788153558</c:v>
                </c:pt>
                <c:pt idx="3">
                  <c:v>24.632722576759242</c:v>
                </c:pt>
                <c:pt idx="4">
                  <c:v>24.542351837683825</c:v>
                </c:pt>
                <c:pt idx="5">
                  <c:v>12.478800620000003</c:v>
                </c:pt>
                <c:pt idx="6">
                  <c:v>11.715941849083809</c:v>
                </c:pt>
                <c:pt idx="7">
                  <c:v>11.382069533196312</c:v>
                </c:pt>
                <c:pt idx="8">
                  <c:v>8.8712420176838229</c:v>
                </c:pt>
                <c:pt idx="9">
                  <c:v>8.5764448076838242</c:v>
                </c:pt>
                <c:pt idx="10">
                  <c:v>7.9812734219046728</c:v>
                </c:pt>
                <c:pt idx="11">
                  <c:v>5.8150218300000001</c:v>
                </c:pt>
                <c:pt idx="12">
                  <c:v>2.0361900906838235</c:v>
                </c:pt>
                <c:pt idx="13">
                  <c:v>2.005601067683823</c:v>
                </c:pt>
                <c:pt idx="14">
                  <c:v>1.1569489876838235</c:v>
                </c:pt>
                <c:pt idx="15">
                  <c:v>0.97838237906882308</c:v>
                </c:pt>
                <c:pt idx="16">
                  <c:v>0.14920936999999998</c:v>
                </c:pt>
                <c:pt idx="17">
                  <c:v>0.1219449476838235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9FB-4272-99C7-49750CC59D0B}"/>
            </c:ext>
          </c:extLst>
        </c:ser>
        <c:ser>
          <c:idx val="1"/>
          <c:order val="1"/>
          <c:tx>
            <c:strRef>
              <c:f>Polisebi!$C$24</c:f>
              <c:strCache>
                <c:ptCount val="1"/>
                <c:pt idx="0">
                  <c:v>2019 9 თვე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4.0973112497218718E-3"/>
                  <c:y val="2.091503440193788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9FB-4272-99C7-49750CC59D0B}"/>
                </c:ext>
              </c:extLst>
            </c:dLbl>
            <c:dLbl>
              <c:idx val="1"/>
              <c:layout>
                <c:manualLayout>
                  <c:x val="1.3647219379051544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9FB-4272-99C7-49750CC59D0B}"/>
                </c:ext>
              </c:extLst>
            </c:dLbl>
            <c:dLbl>
              <c:idx val="2"/>
              <c:layout>
                <c:manualLayout>
                  <c:x val="4.0973112497218467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9FB-4272-99C7-49750CC59D0B}"/>
                </c:ext>
              </c:extLst>
            </c:dLbl>
            <c:dLbl>
              <c:idx val="3"/>
              <c:layout>
                <c:manualLayout>
                  <c:x val="1.0926163332591658E-2"/>
                  <c:y val="-7.6687573572378329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9FB-4272-99C7-49750CC59D0B}"/>
                </c:ext>
              </c:extLst>
            </c:dLbl>
            <c:dLbl>
              <c:idx val="4"/>
              <c:layout>
                <c:manualLayout>
                  <c:x val="6.828852082869737E-3"/>
                  <c:y val="-2.091503440193788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9FB-4272-99C7-49750CC59D0B}"/>
                </c:ext>
              </c:extLst>
            </c:dLbl>
            <c:dLbl>
              <c:idx val="5"/>
              <c:layout>
                <c:manualLayout>
                  <c:x val="4.4014084507042256E-3"/>
                  <c:y val="-1.045441225186657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9FB-4272-99C7-49750CC59D0B}"/>
                </c:ext>
              </c:extLst>
            </c:dLbl>
            <c:dLbl>
              <c:idx val="6"/>
              <c:layout>
                <c:manualLayout>
                  <c:x val="8.8028169014084511E-3"/>
                  <c:y val="-4.045307443365695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9FB-4272-99C7-49750CC59D0B}"/>
                </c:ext>
              </c:extLst>
            </c:dLbl>
            <c:dLbl>
              <c:idx val="7"/>
              <c:layout>
                <c:manualLayout>
                  <c:x val="1.3669821919892119E-3"/>
                  <c:y val="4.181745233263181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9FB-4272-99C7-49750CC59D0B}"/>
                </c:ext>
              </c:extLst>
            </c:dLbl>
            <c:dLbl>
              <c:idx val="8"/>
              <c:layout>
                <c:manualLayout>
                  <c:x val="9.5553101921625194E-3"/>
                  <c:y val="1.045425748113774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9FB-4272-99C7-49750CC59D0B}"/>
                </c:ext>
              </c:extLst>
            </c:dLbl>
            <c:dLbl>
              <c:idx val="9"/>
              <c:layout>
                <c:manualLayout>
                  <c:x val="1.3669821919893121E-3"/>
                  <c:y val="4.181745233263028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9FB-4272-99C7-49750CC59D0B}"/>
                </c:ext>
              </c:extLst>
            </c:dLbl>
            <c:dLbl>
              <c:idx val="10"/>
              <c:layout>
                <c:manualLayout>
                  <c:x val="-1.0005373469906596E-16"/>
                  <c:y val="6.263498991099913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9FB-4272-99C7-49750CC59D0B}"/>
                </c:ext>
              </c:extLst>
            </c:dLbl>
            <c:dLbl>
              <c:idx val="11"/>
              <c:layout>
                <c:manualLayout>
                  <c:x val="6.8288520828697873E-3"/>
                  <c:y val="-1.5337514714475666E-1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9FB-4272-99C7-49750CC59D0B}"/>
                </c:ext>
              </c:extLst>
            </c:dLbl>
            <c:dLbl>
              <c:idx val="12"/>
              <c:layout>
                <c:manualLayout>
                  <c:x val="0"/>
                  <c:y val="1.045092978855903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9FB-4272-99C7-49750CC59D0B}"/>
                </c:ext>
              </c:extLst>
            </c:dLbl>
            <c:dLbl>
              <c:idx val="13"/>
              <c:layout>
                <c:manualLayout>
                  <c:x val="-1.0015534021238682E-16"/>
                  <c:y val="1.25477031586807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9FB-4272-99C7-49750CC59D0B}"/>
                </c:ext>
              </c:extLst>
            </c:dLbl>
            <c:dLbl>
              <c:idx val="14"/>
              <c:layout>
                <c:manualLayout>
                  <c:x val="5.4630816662958291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F9FB-4272-99C7-49750CC59D0B}"/>
                </c:ext>
              </c:extLst>
            </c:dLbl>
            <c:dLbl>
              <c:idx val="15"/>
              <c:layout>
                <c:manualLayout>
                  <c:x val="4.0973112497218718E-3"/>
                  <c:y val="-1.5337514714475666E-1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F9FB-4272-99C7-49750CC59D0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ანაზღაურება!$C$3:$C$20</c:f>
              <c:strCache>
                <c:ptCount val="18"/>
                <c:pt idx="0">
                  <c:v> ალდაგი </c:v>
                </c:pt>
                <c:pt idx="1">
                  <c:v> ჯიპიაი </c:v>
                </c:pt>
                <c:pt idx="2">
                  <c:v> იმედი L </c:v>
                </c:pt>
                <c:pt idx="3">
                  <c:v> თიბისი </c:v>
                </c:pt>
                <c:pt idx="4">
                  <c:v> არდი </c:v>
                </c:pt>
                <c:pt idx="5">
                  <c:v> ირაო </c:v>
                </c:pt>
                <c:pt idx="6">
                  <c:v> პსპ </c:v>
                </c:pt>
                <c:pt idx="7">
                  <c:v> ევროინსი </c:v>
                </c:pt>
                <c:pt idx="8">
                  <c:v> უნისონი </c:v>
                </c:pt>
                <c:pt idx="9">
                  <c:v> ალფა </c:v>
                </c:pt>
                <c:pt idx="10">
                  <c:v> ბენეფიტი </c:v>
                </c:pt>
                <c:pt idx="11">
                  <c:v> სადაზღვევო ჯგუფი </c:v>
                </c:pt>
                <c:pt idx="12">
                  <c:v> პრაიმი </c:v>
                </c:pt>
                <c:pt idx="13">
                  <c:v> ტაო </c:v>
                </c:pt>
                <c:pt idx="14">
                  <c:v> ჰუალინგი </c:v>
                </c:pt>
                <c:pt idx="15">
                  <c:v> ქართუ </c:v>
                </c:pt>
                <c:pt idx="16">
                  <c:v> ნიუ ვიჟენ </c:v>
                </c:pt>
                <c:pt idx="17">
                  <c:v> გრინ დაზღვევა </c:v>
                </c:pt>
              </c:strCache>
            </c:strRef>
          </c:cat>
          <c:val>
            <c:numRef>
              <c:f>ანაზღაურება!$E$3:$E$20</c:f>
              <c:numCache>
                <c:formatCode>#,##0.00</c:formatCode>
                <c:ptCount val="18"/>
                <c:pt idx="0">
                  <c:v>20.923016934852928</c:v>
                </c:pt>
                <c:pt idx="1">
                  <c:v>52.949943789999992</c:v>
                </c:pt>
                <c:pt idx="2">
                  <c:v>41.364856272834913</c:v>
                </c:pt>
                <c:pt idx="3">
                  <c:v>20.678142654852941</c:v>
                </c:pt>
                <c:pt idx="4">
                  <c:v>21.159975014852936</c:v>
                </c:pt>
                <c:pt idx="5">
                  <c:v>23.32752404</c:v>
                </c:pt>
                <c:pt idx="6">
                  <c:v>11.80232553645299</c:v>
                </c:pt>
                <c:pt idx="7">
                  <c:v>8.2195514877341012</c:v>
                </c:pt>
                <c:pt idx="8">
                  <c:v>196.30154964485294</c:v>
                </c:pt>
                <c:pt idx="9">
                  <c:v>13.095240464852941</c:v>
                </c:pt>
                <c:pt idx="10">
                  <c:v>8.3051761998863736</c:v>
                </c:pt>
                <c:pt idx="11">
                  <c:v>8.2712743199999981</c:v>
                </c:pt>
                <c:pt idx="12">
                  <c:v>2.6896605524469415</c:v>
                </c:pt>
                <c:pt idx="13">
                  <c:v>1.5553504742529423</c:v>
                </c:pt>
                <c:pt idx="14">
                  <c:v>1.1526875048529412</c:v>
                </c:pt>
                <c:pt idx="15">
                  <c:v>1.3179789837479399</c:v>
                </c:pt>
                <c:pt idx="16">
                  <c:v>0</c:v>
                </c:pt>
                <c:pt idx="17">
                  <c:v>0.11470032485294118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F9FB-4272-99C7-49750CC59D0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89165824"/>
        <c:axId val="41213952"/>
      </c:barChart>
      <c:catAx>
        <c:axId val="89165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213952"/>
        <c:crosses val="autoZero"/>
        <c:auto val="1"/>
        <c:lblAlgn val="ctr"/>
        <c:lblOffset val="100"/>
        <c:noMultiLvlLbl val="0"/>
      </c:catAx>
      <c:valAx>
        <c:axId val="412139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165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760867808939708"/>
          <c:y val="0.96343661914408052"/>
          <c:w val="0.21234211810974898"/>
          <c:h val="3.52837223591167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2"/>
              </a:solidFill>
              <a:latin typeface="Sylfaen" panose="010A0502050306030303" pitchFamily="18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sz="1200" b="1" i="0" u="none" strike="noStrike" kern="1200" baseline="0">
                <a:solidFill>
                  <a:srgbClr val="1F497D"/>
                </a:solidFill>
                <a:effectLst/>
                <a:latin typeface="Sylfaen" pitchFamily="18" charset="0"/>
                <a:ea typeface="+mn-ea"/>
                <a:cs typeface="+mn-cs"/>
              </a:rPr>
              <a:t>20</a:t>
            </a:r>
            <a:r>
              <a:rPr lang="ka-GE" sz="1200" b="1" i="0" u="none" strike="noStrike" kern="1200" baseline="0">
                <a:solidFill>
                  <a:srgbClr val="1F497D"/>
                </a:solidFill>
                <a:effectLst/>
                <a:latin typeface="Sylfaen" pitchFamily="18" charset="0"/>
                <a:ea typeface="+mn-ea"/>
                <a:cs typeface="+mn-cs"/>
              </a:rPr>
              <a:t>20 წლის </a:t>
            </a:r>
            <a:r>
              <a:rPr lang="en-US" sz="1200" b="1" i="0" u="none" strike="noStrike" kern="1200" baseline="0">
                <a:solidFill>
                  <a:srgbClr val="1F497D"/>
                </a:solidFill>
                <a:effectLst/>
                <a:latin typeface="Sylfaen" pitchFamily="18" charset="0"/>
                <a:ea typeface="+mn-ea"/>
                <a:cs typeface="+mn-cs"/>
              </a:rPr>
              <a:t>9</a:t>
            </a:r>
            <a:r>
              <a:rPr lang="ka-GE" sz="1200" b="1" i="0" u="none" strike="noStrike" kern="1200" baseline="0">
                <a:solidFill>
                  <a:srgbClr val="1F497D"/>
                </a:solidFill>
                <a:effectLst/>
                <a:latin typeface="Sylfaen" pitchFamily="18" charset="0"/>
                <a:ea typeface="+mn-ea"/>
                <a:cs typeface="+mn-cs"/>
              </a:rPr>
              <a:t> თვის</a:t>
            </a:r>
            <a:r>
              <a:rPr lang="en-US" sz="1200" b="1" i="0" u="none" strike="noStrike" kern="1200" baseline="0">
                <a:solidFill>
                  <a:srgbClr val="1F497D"/>
                </a:solidFill>
                <a:effectLst/>
                <a:latin typeface="Sylfaen" pitchFamily="18" charset="0"/>
                <a:ea typeface="+mn-ea"/>
                <a:cs typeface="+mn-cs"/>
              </a:rPr>
              <a:t> </a:t>
            </a:r>
            <a:r>
              <a:rPr lang="ka-GE" sz="1200" b="1" i="0" u="none" strike="noStrike" kern="1200" baseline="0">
                <a:solidFill>
                  <a:srgbClr val="1F497D"/>
                </a:solidFill>
                <a:effectLst/>
                <a:latin typeface="Sylfaen" pitchFamily="18" charset="0"/>
                <a:ea typeface="+mn-ea"/>
                <a:cs typeface="+mn-cs"/>
              </a:rPr>
              <a:t>განმავლობაში </a:t>
            </a:r>
            <a:r>
              <a:rPr lang="ka-GE" sz="1200">
                <a:latin typeface="Sylfaen" pitchFamily="18" charset="0"/>
              </a:rPr>
              <a:t>გამომუშავებული პრემია და დამდგარი სადაზღვევო ზარალები  </a:t>
            </a:r>
          </a:p>
          <a:p>
            <a:pPr algn="ctr">
              <a:defRPr/>
            </a:pPr>
            <a:r>
              <a:rPr lang="ka-GE" sz="1200">
                <a:latin typeface="Sylfaen" pitchFamily="18" charset="0"/>
              </a:rPr>
              <a:t>კომპანიების მიხედვით (მლნ. ლარი)</a:t>
            </a:r>
            <a:endParaRPr lang="en-US" sz="1200">
              <a:latin typeface="Sylfaen" pitchFamily="18" charset="0"/>
            </a:endParaRPr>
          </a:p>
        </c:rich>
      </c:tx>
      <c:layout>
        <c:manualLayout>
          <c:xMode val="edge"/>
          <c:yMode val="edge"/>
          <c:x val="0.22617216207349081"/>
          <c:y val="1.43846602508019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3387698236664081E-2"/>
          <c:y val="0.12556363555283745"/>
          <c:w val="0.93034245845394348"/>
          <c:h val="0.7023861465211606"/>
        </c:manualLayout>
      </c:layout>
      <c:barChart>
        <c:barDir val="col"/>
        <c:grouping val="clustered"/>
        <c:varyColors val="0"/>
        <c:ser>
          <c:idx val="0"/>
          <c:order val="0"/>
          <c:tx>
            <c:v>გამომუშავებული პრემია</c:v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dLbl>
              <c:idx val="5"/>
              <c:layout>
                <c:manualLayout>
                  <c:x val="-5.8685446009389668E-3"/>
                  <c:y val="7.4163113056427144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390-4B84-86ED-F5284F8809E6}"/>
                </c:ext>
              </c:extLst>
            </c:dLbl>
            <c:dLbl>
              <c:idx val="7"/>
              <c:layout>
                <c:manualLayout>
                  <c:x val="0"/>
                  <c:y val="-1.254523569978946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390-4B84-86ED-F5284F8809E6}"/>
                </c:ext>
              </c:extLst>
            </c:dLbl>
            <c:dLbl>
              <c:idx val="8"/>
              <c:layout>
                <c:manualLayout>
                  <c:x val="0"/>
                  <c:y val="-6.272617849894772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390-4B84-86ED-F5284F8809E6}"/>
                </c:ext>
              </c:extLst>
            </c:dLbl>
            <c:dLbl>
              <c:idx val="9"/>
              <c:layout>
                <c:manualLayout>
                  <c:x val="-5.8685446009389668E-3"/>
                  <c:y val="4.181796753560996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390-4B84-86ED-F5284F8809E6}"/>
                </c:ext>
              </c:extLst>
            </c:dLbl>
            <c:dLbl>
              <c:idx val="13"/>
              <c:layout>
                <c:manualLayout>
                  <c:x val="-4.0941658137154556E-3"/>
                  <c:y val="-7.6627467283380521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390-4B84-86ED-F5284F8809E6}"/>
                </c:ext>
              </c:extLst>
            </c:dLbl>
            <c:dLbl>
              <c:idx val="16"/>
              <c:layout>
                <c:manualLayout>
                  <c:x val="-5.4615610388578165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390-4B84-86ED-F5284F8809E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გამომუშავება!$B$28:$B$45</c:f>
              <c:strCache>
                <c:ptCount val="18"/>
                <c:pt idx="0">
                  <c:v> ჯიპიაი </c:v>
                </c:pt>
                <c:pt idx="1">
                  <c:v> ალდაგი </c:v>
                </c:pt>
                <c:pt idx="2">
                  <c:v> თიბისი </c:v>
                </c:pt>
                <c:pt idx="3">
                  <c:v> იმედი L </c:v>
                </c:pt>
                <c:pt idx="4">
                  <c:v> არდი </c:v>
                </c:pt>
                <c:pt idx="5">
                  <c:v> უნისონი </c:v>
                </c:pt>
                <c:pt idx="6">
                  <c:v> ირაო </c:v>
                </c:pt>
                <c:pt idx="7">
                  <c:v> ევროინსი </c:v>
                </c:pt>
                <c:pt idx="8">
                  <c:v> პსპ </c:v>
                </c:pt>
                <c:pt idx="9">
                  <c:v> ბენეფიტი </c:v>
                </c:pt>
                <c:pt idx="10">
                  <c:v> ალფა </c:v>
                </c:pt>
                <c:pt idx="11">
                  <c:v> სადაზღვევო ჯგუფი </c:v>
                </c:pt>
                <c:pt idx="12">
                  <c:v> ჰუალინგი </c:v>
                </c:pt>
                <c:pt idx="13">
                  <c:v> პრაიმი </c:v>
                </c:pt>
                <c:pt idx="14">
                  <c:v> ქართუ </c:v>
                </c:pt>
                <c:pt idx="15">
                  <c:v> ტაო </c:v>
                </c:pt>
                <c:pt idx="16">
                  <c:v> გრინ დაზღვევა </c:v>
                </c:pt>
                <c:pt idx="17">
                  <c:v> ნიუ ვიჟენ </c:v>
                </c:pt>
              </c:strCache>
            </c:strRef>
          </c:cat>
          <c:val>
            <c:numRef>
              <c:f>გამომუშავება!$C$28:$C$45</c:f>
              <c:numCache>
                <c:formatCode>#,##0.00</c:formatCode>
                <c:ptCount val="18"/>
                <c:pt idx="0">
                  <c:v>88.827626953091581</c:v>
                </c:pt>
                <c:pt idx="1">
                  <c:v>71.868370477722749</c:v>
                </c:pt>
                <c:pt idx="2">
                  <c:v>62.015071027460593</c:v>
                </c:pt>
                <c:pt idx="3">
                  <c:v>52.372672241225636</c:v>
                </c:pt>
                <c:pt idx="4">
                  <c:v>36.225232942437721</c:v>
                </c:pt>
                <c:pt idx="5">
                  <c:v>30.977420581987719</c:v>
                </c:pt>
                <c:pt idx="6">
                  <c:v>25.847858011189558</c:v>
                </c:pt>
                <c:pt idx="7">
                  <c:v>16.907508839159952</c:v>
                </c:pt>
                <c:pt idx="8">
                  <c:v>16.251165210399499</c:v>
                </c:pt>
                <c:pt idx="9">
                  <c:v>13.839439028682222</c:v>
                </c:pt>
                <c:pt idx="10">
                  <c:v>9.5704858717252144</c:v>
                </c:pt>
                <c:pt idx="11">
                  <c:v>8.5531374000000007</c:v>
                </c:pt>
                <c:pt idx="12">
                  <c:v>6.3496777228437171</c:v>
                </c:pt>
                <c:pt idx="13">
                  <c:v>6.291995256605591</c:v>
                </c:pt>
                <c:pt idx="14">
                  <c:v>5.7129363705093104</c:v>
                </c:pt>
                <c:pt idx="15">
                  <c:v>4.1026733415188454</c:v>
                </c:pt>
                <c:pt idx="16">
                  <c:v>1.8338817345234797</c:v>
                </c:pt>
                <c:pt idx="17">
                  <c:v>1.1380176651852969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390-4B84-86ED-F5284F8809E6}"/>
            </c:ext>
          </c:extLst>
        </c:ser>
        <c:ser>
          <c:idx val="1"/>
          <c:order val="1"/>
          <c:tx>
            <c:v>დამდგარი ზარალი</c:v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5.4588877516206077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390-4B84-86ED-F5284F8809E6}"/>
                </c:ext>
              </c:extLst>
            </c:dLbl>
            <c:dLbl>
              <c:idx val="1"/>
              <c:layout>
                <c:manualLayout>
                  <c:x val="5.4588877516206077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390-4B84-86ED-F5284F8809E6}"/>
                </c:ext>
              </c:extLst>
            </c:dLbl>
            <c:dLbl>
              <c:idx val="2"/>
              <c:layout>
                <c:manualLayout>
                  <c:x val="6.823609689525759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390-4B84-86ED-F5284F8809E6}"/>
                </c:ext>
              </c:extLst>
            </c:dLbl>
            <c:dLbl>
              <c:idx val="3"/>
              <c:layout>
                <c:manualLayout>
                  <c:x val="1.363002603180232E-3"/>
                  <c:y val="-2.087724927800952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E390-4B84-86ED-F5284F8809E6}"/>
                </c:ext>
              </c:extLst>
            </c:dLbl>
            <c:dLbl>
              <c:idx val="4"/>
              <c:layout>
                <c:manualLayout>
                  <c:x val="5.4588877516206077E-3"/>
                  <c:y val="-7.6627467283380521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390-4B84-86ED-F5284F8809E6}"/>
                </c:ext>
              </c:extLst>
            </c:dLbl>
            <c:dLbl>
              <c:idx val="5"/>
              <c:layout>
                <c:manualLayout>
                  <c:x val="0"/>
                  <c:y val="-4.190790453572752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E390-4B84-86ED-F5284F8809E6}"/>
                </c:ext>
              </c:extLst>
            </c:dLbl>
            <c:dLbl>
              <c:idx val="6"/>
              <c:layout>
                <c:manualLayout>
                  <c:x val="6.8236096895257087E-3"/>
                  <c:y val="-7.6627467283380521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390-4B84-86ED-F5284F8809E6}"/>
                </c:ext>
              </c:extLst>
            </c:dLbl>
            <c:dLbl>
              <c:idx val="7"/>
              <c:layout>
                <c:manualLayout>
                  <c:x val="4.0963149821216056E-3"/>
                  <c:y val="4.181702992455173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E390-4B84-86ED-F5284F8809E6}"/>
                </c:ext>
              </c:extLst>
            </c:dLbl>
            <c:dLbl>
              <c:idx val="8"/>
              <c:layout>
                <c:manualLayout>
                  <c:x val="1.3669821919893121E-3"/>
                  <c:y val="1.045436308315795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E390-4B84-86ED-F5284F8809E6}"/>
                </c:ext>
              </c:extLst>
            </c:dLbl>
            <c:dLbl>
              <c:idx val="9"/>
              <c:layout>
                <c:manualLayout>
                  <c:x val="1.3669821919893121E-3"/>
                  <c:y val="4.181745233263028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E390-4B84-86ED-F5284F8809E6}"/>
                </c:ext>
              </c:extLst>
            </c:dLbl>
            <c:dLbl>
              <c:idx val="10"/>
              <c:layout>
                <c:manualLayout>
                  <c:x val="-1.0005373469906596E-16"/>
                  <c:y val="6.263498991099913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E390-4B84-86ED-F5284F8809E6}"/>
                </c:ext>
              </c:extLst>
            </c:dLbl>
            <c:dLbl>
              <c:idx val="12"/>
              <c:layout>
                <c:manualLayout>
                  <c:x val="4.0941658137154556E-3"/>
                  <c:y val="2.084762915607182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E390-4B84-86ED-F5284F8809E6}"/>
                </c:ext>
              </c:extLst>
            </c:dLbl>
            <c:dLbl>
              <c:idx val="13"/>
              <c:layout>
                <c:manualLayout>
                  <c:x val="0"/>
                  <c:y val="4.181745233263181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E390-4B84-86ED-F5284F8809E6}"/>
                </c:ext>
              </c:extLst>
            </c:dLbl>
            <c:dLbl>
              <c:idx val="14"/>
              <c:layout>
                <c:manualLayout>
                  <c:x val="5.4588877516207075E-3"/>
                  <c:y val="6.26959247648902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E390-4B84-86ED-F5284F8809E6}"/>
                </c:ext>
              </c:extLst>
            </c:dLbl>
            <c:dLbl>
              <c:idx val="15"/>
              <c:layout>
                <c:manualLayout>
                  <c:x val="2.7206744812860902E-3"/>
                  <c:y val="-1.9765606263852394E-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E390-4B84-86ED-F5284F8809E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გამომუშავება!$B$28:$B$45</c:f>
              <c:strCache>
                <c:ptCount val="18"/>
                <c:pt idx="0">
                  <c:v> ჯიპიაი </c:v>
                </c:pt>
                <c:pt idx="1">
                  <c:v> ალდაგი </c:v>
                </c:pt>
                <c:pt idx="2">
                  <c:v> თიბისი </c:v>
                </c:pt>
                <c:pt idx="3">
                  <c:v> იმედი L </c:v>
                </c:pt>
                <c:pt idx="4">
                  <c:v> არდი </c:v>
                </c:pt>
                <c:pt idx="5">
                  <c:v> უნისონი </c:v>
                </c:pt>
                <c:pt idx="6">
                  <c:v> ირაო </c:v>
                </c:pt>
                <c:pt idx="7">
                  <c:v> ევროინსი </c:v>
                </c:pt>
                <c:pt idx="8">
                  <c:v> პსპ </c:v>
                </c:pt>
                <c:pt idx="9">
                  <c:v> ბენეფიტი </c:v>
                </c:pt>
                <c:pt idx="10">
                  <c:v> ალფა </c:v>
                </c:pt>
                <c:pt idx="11">
                  <c:v> სადაზღვევო ჯგუფი </c:v>
                </c:pt>
                <c:pt idx="12">
                  <c:v> ჰუალინგი </c:v>
                </c:pt>
                <c:pt idx="13">
                  <c:v> პრაიმი </c:v>
                </c:pt>
                <c:pt idx="14">
                  <c:v> ქართუ </c:v>
                </c:pt>
                <c:pt idx="15">
                  <c:v> ტაო </c:v>
                </c:pt>
                <c:pt idx="16">
                  <c:v> გრინ დაზღვევა </c:v>
                </c:pt>
                <c:pt idx="17">
                  <c:v> ნიუ ვიჟენ </c:v>
                </c:pt>
              </c:strCache>
            </c:strRef>
          </c:cat>
          <c:val>
            <c:numRef>
              <c:f>გამომუშავება!$E$28:$E$45</c:f>
              <c:numCache>
                <c:formatCode>#,##0.00</c:formatCode>
                <c:ptCount val="18"/>
                <c:pt idx="0">
                  <c:v>62.956934450000013</c:v>
                </c:pt>
                <c:pt idx="1">
                  <c:v>30.747672943068256</c:v>
                </c:pt>
                <c:pt idx="2">
                  <c:v>26.049947666759241</c:v>
                </c:pt>
                <c:pt idx="3">
                  <c:v>37.964214804727156</c:v>
                </c:pt>
                <c:pt idx="4">
                  <c:v>34.326174927502173</c:v>
                </c:pt>
                <c:pt idx="5">
                  <c:v>9.1727540335661768</c:v>
                </c:pt>
                <c:pt idx="6">
                  <c:v>35.924556631999998</c:v>
                </c:pt>
                <c:pt idx="7">
                  <c:v>11.286416462174682</c:v>
                </c:pt>
                <c:pt idx="8">
                  <c:v>13.801185529813678</c:v>
                </c:pt>
                <c:pt idx="9">
                  <c:v>8.6481431977870287</c:v>
                </c:pt>
                <c:pt idx="10">
                  <c:v>6.5695231699602621</c:v>
                </c:pt>
                <c:pt idx="11">
                  <c:v>5.9508115000000004</c:v>
                </c:pt>
                <c:pt idx="12">
                  <c:v>1.6574618335661759</c:v>
                </c:pt>
                <c:pt idx="13">
                  <c:v>2.5302004676838235</c:v>
                </c:pt>
                <c:pt idx="14">
                  <c:v>1.1091680944123552</c:v>
                </c:pt>
                <c:pt idx="15">
                  <c:v>1.8992103150589759</c:v>
                </c:pt>
                <c:pt idx="16">
                  <c:v>8.354635856617644E-2</c:v>
                </c:pt>
                <c:pt idx="17">
                  <c:v>0.52294135999999991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E390-4B84-86ED-F5284F8809E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89167360"/>
        <c:axId val="41215680"/>
      </c:barChart>
      <c:catAx>
        <c:axId val="89167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215680"/>
        <c:crosses val="autoZero"/>
        <c:auto val="1"/>
        <c:lblAlgn val="ctr"/>
        <c:lblOffset val="100"/>
        <c:noMultiLvlLbl val="0"/>
      </c:catAx>
      <c:valAx>
        <c:axId val="41215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167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780166871789938"/>
          <c:y val="0.96343661914408052"/>
          <c:w val="0.62847950371628358"/>
          <c:h val="3.52837223591167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2"/>
              </a:solidFill>
              <a:latin typeface="Sylfaen" panose="010A0502050306030303" pitchFamily="18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0.47453</cdr:x>
      <cdr:y>0.12983</cdr:y>
    </cdr:from>
    <cdr:to>
      <cdr:x>0.98503</cdr:x>
      <cdr:y>0.27907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414434" y="789383"/>
          <a:ext cx="4749054" cy="9073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 rtl="0"/>
          <a:r>
            <a:rPr lang="ka-GE" sz="1200" b="1" i="0" baseline="0" dirty="0">
              <a:solidFill>
                <a:schemeClr val="tx2"/>
              </a:solidFill>
              <a:effectLst/>
              <a:latin typeface="+mj-lt"/>
            </a:rPr>
            <a:t>სულ მოზიდული პრემია პირდაპირი დაზღვევის საქმიანობიდან</a:t>
          </a:r>
        </a:p>
        <a:p xmlns:a="http://schemas.openxmlformats.org/drawingml/2006/main">
          <a:pPr algn="r" rtl="0"/>
          <a:r>
            <a:rPr lang="ka-GE" sz="1200" b="1" i="0" baseline="0" dirty="0">
              <a:solidFill>
                <a:schemeClr val="tx2"/>
              </a:solidFill>
              <a:effectLst/>
              <a:latin typeface="+mj-lt"/>
            </a:rPr>
            <a:t> 2020</a:t>
          </a:r>
          <a:r>
            <a:rPr lang="en-US" sz="1200" b="1" i="0" baseline="0" dirty="0">
              <a:solidFill>
                <a:schemeClr val="tx2"/>
              </a:solidFill>
              <a:effectLst/>
              <a:latin typeface="+mj-lt"/>
            </a:rPr>
            <a:t> 9</a:t>
          </a:r>
          <a:r>
            <a:rPr lang="ka-GE" sz="1200" b="1" i="0" baseline="0" dirty="0">
              <a:solidFill>
                <a:schemeClr val="tx2"/>
              </a:solidFill>
              <a:effectLst/>
              <a:latin typeface="+mj-lt"/>
            </a:rPr>
            <a:t> თვე – </a:t>
          </a:r>
          <a:r>
            <a:rPr lang="en-US" sz="1200" b="1" i="0" baseline="0" dirty="0">
              <a:solidFill>
                <a:schemeClr val="tx2"/>
              </a:solidFill>
              <a:effectLst/>
              <a:latin typeface="Sylfaen" pitchFamily="18" charset="0"/>
            </a:rPr>
            <a:t>513,2</a:t>
          </a:r>
          <a:r>
            <a:rPr lang="ka-GE" sz="1200" b="1" i="0" baseline="0" dirty="0">
              <a:solidFill>
                <a:schemeClr val="tx2"/>
              </a:solidFill>
              <a:effectLst/>
              <a:latin typeface="+mj-lt"/>
            </a:rPr>
            <a:t> </a:t>
          </a:r>
          <a:r>
            <a:rPr lang="en-US" sz="1200" b="1" i="0" baseline="0" dirty="0">
              <a:solidFill>
                <a:schemeClr val="tx2"/>
              </a:solidFill>
              <a:effectLst/>
              <a:latin typeface="+mj-lt"/>
            </a:rPr>
            <a:t> </a:t>
          </a:r>
          <a:r>
            <a:rPr lang="ka-GE" sz="1200" b="1" i="0" baseline="0" dirty="0">
              <a:solidFill>
                <a:schemeClr val="tx2"/>
              </a:solidFill>
              <a:effectLst/>
              <a:latin typeface="+mj-lt"/>
            </a:rPr>
            <a:t>მლნ. ლარი</a:t>
          </a:r>
        </a:p>
        <a:p xmlns:a="http://schemas.openxmlformats.org/drawingml/2006/main">
          <a:pPr algn="r" rtl="0"/>
          <a:r>
            <a:rPr lang="ka-GE" sz="1200" b="1" i="0" baseline="0" dirty="0">
              <a:solidFill>
                <a:schemeClr val="tx2"/>
              </a:solidFill>
              <a:effectLst/>
              <a:latin typeface="+mj-lt"/>
            </a:rPr>
            <a:t>2019 </a:t>
          </a:r>
          <a:r>
            <a:rPr lang="en-US" sz="1200" b="1" i="0" baseline="0" dirty="0">
              <a:solidFill>
                <a:schemeClr val="tx2"/>
              </a:solidFill>
              <a:effectLst/>
              <a:latin typeface="+mj-lt"/>
            </a:rPr>
            <a:t>9</a:t>
          </a:r>
          <a:r>
            <a:rPr lang="ka-GE" sz="1200" b="1" i="0" baseline="0" dirty="0">
              <a:solidFill>
                <a:schemeClr val="tx2"/>
              </a:solidFill>
              <a:effectLst/>
              <a:latin typeface="+mj-lt"/>
            </a:rPr>
            <a:t> თვე – </a:t>
          </a:r>
          <a:r>
            <a:rPr lang="en-US" sz="1200" b="1" i="0" baseline="0" dirty="0">
              <a:solidFill>
                <a:schemeClr val="tx2"/>
              </a:solidFill>
              <a:effectLst/>
              <a:latin typeface="Sylfaen" pitchFamily="18" charset="0"/>
            </a:rPr>
            <a:t>481</a:t>
          </a:r>
          <a:r>
            <a:rPr lang="ka-GE" sz="1200" b="1" i="0" baseline="0" dirty="0">
              <a:solidFill>
                <a:schemeClr val="tx2"/>
              </a:solidFill>
              <a:effectLst/>
              <a:latin typeface="Sylfaen" pitchFamily="18" charset="0"/>
            </a:rPr>
            <a:t>,</a:t>
          </a:r>
          <a:r>
            <a:rPr lang="en-US" sz="1200" b="1" i="0" baseline="0" dirty="0">
              <a:solidFill>
                <a:schemeClr val="tx2"/>
              </a:solidFill>
              <a:effectLst/>
              <a:latin typeface="Sylfaen" pitchFamily="18" charset="0"/>
            </a:rPr>
            <a:t>8</a:t>
          </a:r>
          <a:r>
            <a:rPr lang="ka-GE" sz="1200" b="1" i="0" baseline="0" dirty="0">
              <a:solidFill>
                <a:schemeClr val="tx2"/>
              </a:solidFill>
              <a:effectLst/>
              <a:latin typeface="Sylfaen" pitchFamily="18" charset="0"/>
            </a:rPr>
            <a:t> </a:t>
          </a:r>
          <a:r>
            <a:rPr lang="ka-GE" sz="1200" b="1" i="0" baseline="0" dirty="0">
              <a:solidFill>
                <a:schemeClr val="tx2"/>
              </a:solidFill>
              <a:effectLst/>
              <a:latin typeface="+mj-lt"/>
            </a:rPr>
            <a:t>მლნ. ლარი</a:t>
          </a:r>
          <a:endParaRPr lang="en-US" sz="1200" b="1" dirty="0">
            <a:solidFill>
              <a:schemeClr val="tx2"/>
            </a:solidFill>
            <a:effectLst/>
            <a:latin typeface="+mj-lt"/>
          </a:endParaRPr>
        </a:p>
      </cdr:txBody>
    </cdr:sp>
  </cdr:relSizeAnchor>
  <cdr:relSizeAnchor xmlns:cdr="http://schemas.openxmlformats.org/drawingml/2006/chartDrawing">
    <cdr:from>
      <cdr:x>0.47453</cdr:x>
      <cdr:y>0.12983</cdr:y>
    </cdr:from>
    <cdr:to>
      <cdr:x>0.98503</cdr:x>
      <cdr:y>0.27907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4414434" y="789383"/>
          <a:ext cx="4749054" cy="9073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 rtl="0"/>
          <a:r>
            <a:rPr lang="ka-GE" sz="1100" b="1" i="0" baseline="0">
              <a:solidFill>
                <a:schemeClr val="tx2"/>
              </a:solidFill>
              <a:effectLst/>
              <a:latin typeface="+mj-lt"/>
              <a:ea typeface="+mn-ea"/>
              <a:cs typeface="+mn-cs"/>
            </a:rPr>
            <a:t> –</a:t>
          </a:r>
          <a:endParaRPr lang="en-US" sz="1100" b="1">
            <a:solidFill>
              <a:schemeClr val="tx2"/>
            </a:solidFill>
            <a:effectLst/>
            <a:latin typeface="+mj-lt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0.48222</cdr:x>
      <cdr:y>0.16659</cdr:y>
    </cdr:from>
    <cdr:to>
      <cdr:x>0.99299</cdr:x>
      <cdr:y>0.31616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483589" y="1010627"/>
          <a:ext cx="4749054" cy="9073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0"/>
          <a:r>
            <a:rPr lang="ka-GE" sz="1000" b="1" i="0" baseline="0">
              <a:solidFill>
                <a:schemeClr val="tx2"/>
              </a:solidFill>
              <a:effectLst/>
              <a:latin typeface="+mj-lt"/>
              <a:ea typeface="+mn-ea"/>
              <a:cs typeface="+mn-cs"/>
            </a:rPr>
            <a:t>სულ მოზიდული პრემია პირდაპირი დაზღვევის საქმიანობიდან</a:t>
          </a:r>
        </a:p>
        <a:p xmlns:a="http://schemas.openxmlformats.org/drawingml/2006/main">
          <a:pPr algn="r" rtl="0"/>
          <a:r>
            <a:rPr lang="ka-GE" sz="1000" b="1" i="0" baseline="0">
              <a:solidFill>
                <a:schemeClr val="tx2"/>
              </a:solidFill>
              <a:effectLst/>
              <a:latin typeface="+mj-lt"/>
              <a:ea typeface="+mn-ea"/>
              <a:cs typeface="+mn-cs"/>
            </a:rPr>
            <a:t>2020 </a:t>
          </a:r>
          <a:r>
            <a:rPr lang="en-US" sz="1000" b="1" i="0" baseline="0">
              <a:solidFill>
                <a:schemeClr val="tx2"/>
              </a:solidFill>
              <a:effectLst/>
              <a:latin typeface="+mj-lt"/>
              <a:ea typeface="+mn-ea"/>
              <a:cs typeface="+mn-cs"/>
            </a:rPr>
            <a:t>9</a:t>
          </a:r>
          <a:r>
            <a:rPr lang="ka-GE" sz="1000" b="1" i="0" baseline="0">
              <a:solidFill>
                <a:schemeClr val="tx2"/>
              </a:solidFill>
              <a:effectLst/>
              <a:latin typeface="+mj-lt"/>
              <a:ea typeface="+mn-ea"/>
              <a:cs typeface="+mn-cs"/>
            </a:rPr>
            <a:t> თვე  – </a:t>
          </a:r>
          <a:r>
            <a:rPr lang="en-US" sz="1000" b="1" i="0" baseline="0">
              <a:solidFill>
                <a:schemeClr val="tx2"/>
              </a:solidFill>
              <a:effectLst/>
              <a:latin typeface="Sylfaen" pitchFamily="18" charset="0"/>
              <a:ea typeface="+mn-ea"/>
              <a:cs typeface="+mn-cs"/>
            </a:rPr>
            <a:t>513,2</a:t>
          </a:r>
          <a:r>
            <a:rPr lang="ka-GE" sz="1000" b="1" i="0" baseline="0">
              <a:solidFill>
                <a:schemeClr val="tx2"/>
              </a:solidFill>
              <a:effectLst/>
              <a:latin typeface="Sylfaen" pitchFamily="18" charset="0"/>
              <a:ea typeface="+mn-ea"/>
              <a:cs typeface="+mn-cs"/>
            </a:rPr>
            <a:t> </a:t>
          </a:r>
          <a:r>
            <a:rPr lang="ka-GE" sz="1000" b="1" i="0" baseline="0">
              <a:solidFill>
                <a:schemeClr val="tx2"/>
              </a:solidFill>
              <a:effectLst/>
              <a:latin typeface="+mj-lt"/>
              <a:ea typeface="+mn-ea"/>
              <a:cs typeface="+mn-cs"/>
            </a:rPr>
            <a:t>მლნ. ლარი</a:t>
          </a:r>
          <a:endParaRPr lang="en-US" sz="1000">
            <a:solidFill>
              <a:schemeClr val="tx2"/>
            </a:solidFill>
            <a:effectLst/>
            <a:latin typeface="+mj-lt"/>
          </a:endParaRPr>
        </a:p>
        <a:p xmlns:a="http://schemas.openxmlformats.org/drawingml/2006/main">
          <a:pPr algn="r" rtl="0"/>
          <a:r>
            <a:rPr lang="ka-GE" sz="1000" b="1" i="0" baseline="0">
              <a:solidFill>
                <a:schemeClr val="tx2"/>
              </a:solidFill>
              <a:effectLst/>
              <a:latin typeface="+mj-lt"/>
              <a:ea typeface="+mn-ea"/>
              <a:cs typeface="+mn-cs"/>
            </a:rPr>
            <a:t> 2019 </a:t>
          </a:r>
          <a:r>
            <a:rPr lang="en-US" sz="1000" b="1" i="0" baseline="0">
              <a:solidFill>
                <a:schemeClr val="tx2"/>
              </a:solidFill>
              <a:effectLst/>
              <a:latin typeface="+mj-lt"/>
              <a:ea typeface="+mn-ea"/>
              <a:cs typeface="+mn-cs"/>
            </a:rPr>
            <a:t>9</a:t>
          </a:r>
          <a:r>
            <a:rPr lang="ka-GE" sz="1000" b="1" i="0" baseline="0">
              <a:solidFill>
                <a:schemeClr val="tx2"/>
              </a:solidFill>
              <a:effectLst/>
              <a:latin typeface="+mj-lt"/>
              <a:ea typeface="+mn-ea"/>
              <a:cs typeface="+mn-cs"/>
            </a:rPr>
            <a:t> თვე – </a:t>
          </a:r>
          <a:r>
            <a:rPr lang="en-US" sz="1000" b="1" i="0" baseline="0">
              <a:solidFill>
                <a:schemeClr val="tx2"/>
              </a:solidFill>
              <a:effectLst/>
              <a:latin typeface="Sylfaen" pitchFamily="18" charset="0"/>
              <a:ea typeface="+mn-ea"/>
              <a:cs typeface="+mn-cs"/>
            </a:rPr>
            <a:t>481,8</a:t>
          </a:r>
          <a:r>
            <a:rPr lang="ka-GE" sz="1000" b="1" i="0" baseline="0">
              <a:solidFill>
                <a:schemeClr val="tx2"/>
              </a:solidFill>
              <a:effectLst/>
              <a:latin typeface="Sylfaen" pitchFamily="18" charset="0"/>
              <a:ea typeface="+mn-ea"/>
              <a:cs typeface="+mn-cs"/>
            </a:rPr>
            <a:t> </a:t>
          </a:r>
          <a:r>
            <a:rPr lang="ka-GE" sz="1000" b="1" i="0" baseline="0">
              <a:solidFill>
                <a:schemeClr val="tx2"/>
              </a:solidFill>
              <a:effectLst/>
              <a:latin typeface="+mj-lt"/>
              <a:ea typeface="+mn-ea"/>
              <a:cs typeface="+mn-cs"/>
            </a:rPr>
            <a:t>მლნ. ლარი</a:t>
          </a:r>
          <a:endParaRPr lang="en-US" sz="1000">
            <a:solidFill>
              <a:schemeClr val="tx2"/>
            </a:solidFill>
            <a:effectLst/>
            <a:latin typeface="+mj-lt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0.47555</cdr:x>
      <cdr:y>0.14235</cdr:y>
    </cdr:from>
    <cdr:to>
      <cdr:x>0.98605</cdr:x>
      <cdr:y>0.29159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428390" y="866189"/>
          <a:ext cx="4753821" cy="9080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 rtl="0"/>
          <a:r>
            <a:rPr lang="ka-GE" sz="1200" b="1" i="0" baseline="0" dirty="0">
              <a:solidFill>
                <a:schemeClr val="tx2"/>
              </a:solidFill>
              <a:effectLst/>
            </a:rPr>
            <a:t>სულ ანაზღაურებული ზარალი პირდაპირი დაზღვევის საქმიანობიდან</a:t>
          </a:r>
        </a:p>
        <a:p xmlns:a="http://schemas.openxmlformats.org/drawingml/2006/main">
          <a:pPr algn="r" rtl="0"/>
          <a:r>
            <a:rPr lang="ka-GE" sz="1200" b="1" i="0" baseline="0" dirty="0">
              <a:solidFill>
                <a:schemeClr val="tx2"/>
              </a:solidFill>
              <a:effectLst/>
              <a:latin typeface="+mj-lt"/>
            </a:rPr>
            <a:t>2020 </a:t>
          </a:r>
          <a:r>
            <a:rPr lang="en-US" sz="1200" b="1" i="0" baseline="0" dirty="0">
              <a:solidFill>
                <a:schemeClr val="tx2"/>
              </a:solidFill>
              <a:effectLst/>
              <a:latin typeface="+mj-lt"/>
            </a:rPr>
            <a:t>9</a:t>
          </a:r>
          <a:r>
            <a:rPr lang="ka-GE" sz="1200" b="1" i="0" baseline="0" dirty="0">
              <a:solidFill>
                <a:schemeClr val="tx2"/>
              </a:solidFill>
              <a:effectLst/>
              <a:latin typeface="+mj-lt"/>
            </a:rPr>
            <a:t> თვე  – </a:t>
          </a:r>
          <a:r>
            <a:rPr lang="en-US" sz="1200" b="1" i="0" baseline="0" dirty="0">
              <a:solidFill>
                <a:schemeClr val="tx2"/>
              </a:solidFill>
              <a:effectLst/>
              <a:latin typeface="Sylfaen" pitchFamily="18" charset="0"/>
            </a:rPr>
            <a:t>433,2</a:t>
          </a:r>
          <a:r>
            <a:rPr lang="ka-GE" sz="1200" b="1" i="0" baseline="0" dirty="0">
              <a:solidFill>
                <a:schemeClr val="tx2"/>
              </a:solidFill>
              <a:effectLst/>
              <a:latin typeface="Sylfaen" pitchFamily="18" charset="0"/>
            </a:rPr>
            <a:t> მლნ. ლარი</a:t>
          </a:r>
        </a:p>
        <a:p xmlns:a="http://schemas.openxmlformats.org/drawingml/2006/main">
          <a:pPr algn="r" rtl="0"/>
          <a:r>
            <a:rPr lang="ka-GE" sz="1200" b="1" i="0" baseline="0" dirty="0">
              <a:solidFill>
                <a:schemeClr val="tx2"/>
              </a:solidFill>
              <a:effectLst/>
              <a:latin typeface="Sylfaen" pitchFamily="18" charset="0"/>
            </a:rPr>
            <a:t>2019 </a:t>
          </a:r>
          <a:r>
            <a:rPr lang="en-US" sz="1200" b="1" i="0" baseline="0" dirty="0">
              <a:solidFill>
                <a:schemeClr val="tx2"/>
              </a:solidFill>
              <a:effectLst/>
              <a:latin typeface="Sylfaen" pitchFamily="18" charset="0"/>
            </a:rPr>
            <a:t>9</a:t>
          </a:r>
          <a:r>
            <a:rPr lang="ka-GE" sz="1200" b="1" i="0" baseline="0" dirty="0">
              <a:solidFill>
                <a:schemeClr val="tx2"/>
              </a:solidFill>
              <a:effectLst/>
              <a:latin typeface="Sylfaen" pitchFamily="18" charset="0"/>
            </a:rPr>
            <a:t> თვე – </a:t>
          </a:r>
          <a:r>
            <a:rPr lang="en-US" sz="1200" b="1" i="0" baseline="0" dirty="0">
              <a:solidFill>
                <a:schemeClr val="tx2"/>
              </a:solidFill>
              <a:effectLst/>
              <a:latin typeface="Sylfaen" pitchFamily="18" charset="0"/>
            </a:rPr>
            <a:t>250,9 </a:t>
          </a:r>
          <a:r>
            <a:rPr lang="ka-GE" sz="1200" b="1" i="0" baseline="0" dirty="0">
              <a:solidFill>
                <a:schemeClr val="tx2"/>
              </a:solidFill>
              <a:effectLst/>
              <a:latin typeface="+mj-lt"/>
            </a:rPr>
            <a:t>მლნ. ლარ</a:t>
          </a:r>
          <a:r>
            <a:rPr lang="ka-GE" sz="1200" b="1" i="0" baseline="0" dirty="0">
              <a:solidFill>
                <a:schemeClr val="tx2"/>
              </a:solidFill>
              <a:effectLst/>
            </a:rPr>
            <a:t>ი</a:t>
          </a:r>
          <a:endParaRPr lang="en-US" sz="1200" b="1" dirty="0">
            <a:solidFill>
              <a:schemeClr val="tx2"/>
            </a:solidFill>
            <a:effectLst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0.47631</cdr:x>
      <cdr:y>0.14728</cdr:y>
    </cdr:from>
    <cdr:to>
      <cdr:x>0.98681</cdr:x>
      <cdr:y>0.25549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432505" y="895013"/>
          <a:ext cx="4750675" cy="65756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 rtl="0"/>
          <a:r>
            <a:rPr lang="ka-GE" sz="1200" b="1" i="0" baseline="0" dirty="0">
              <a:solidFill>
                <a:schemeClr val="tx2"/>
              </a:solidFill>
              <a:effectLst/>
              <a:latin typeface="+mn-lt"/>
              <a:ea typeface="+mn-ea"/>
              <a:cs typeface="+mn-cs"/>
            </a:rPr>
            <a:t>სულ გამომუშავებული პრემია – </a:t>
          </a:r>
          <a:r>
            <a:rPr lang="en-US" sz="1200" b="1" i="0" baseline="0" dirty="0">
              <a:solidFill>
                <a:schemeClr val="tx2"/>
              </a:solidFill>
              <a:effectLst/>
              <a:latin typeface="Sylfaen" pitchFamily="18" charset="0"/>
              <a:ea typeface="+mn-ea"/>
              <a:cs typeface="+mn-cs"/>
            </a:rPr>
            <a:t>458</a:t>
          </a:r>
          <a:r>
            <a:rPr lang="ka-GE" sz="1200" b="1" i="0" baseline="0" dirty="0">
              <a:solidFill>
                <a:schemeClr val="tx2"/>
              </a:solidFill>
              <a:effectLst/>
              <a:latin typeface="Sylfaen" pitchFamily="18" charset="0"/>
              <a:ea typeface="+mn-ea"/>
              <a:cs typeface="+mn-cs"/>
            </a:rPr>
            <a:t>,</a:t>
          </a:r>
          <a:r>
            <a:rPr lang="en-US" sz="1200" b="1" i="0" baseline="0" dirty="0">
              <a:solidFill>
                <a:schemeClr val="tx2"/>
              </a:solidFill>
              <a:effectLst/>
              <a:latin typeface="Sylfaen" pitchFamily="18" charset="0"/>
              <a:ea typeface="+mn-ea"/>
              <a:cs typeface="+mn-cs"/>
            </a:rPr>
            <a:t>7</a:t>
          </a:r>
          <a:r>
            <a:rPr lang="ka-GE" sz="1200" b="1" i="0" baseline="0" dirty="0">
              <a:solidFill>
                <a:schemeClr val="tx2"/>
              </a:solidFill>
              <a:effectLst/>
              <a:latin typeface="Sylfaen" pitchFamily="18" charset="0"/>
              <a:ea typeface="+mn-ea"/>
              <a:cs typeface="+mn-cs"/>
            </a:rPr>
            <a:t> </a:t>
          </a:r>
          <a:r>
            <a:rPr lang="ka-GE" sz="1200" b="1" i="0" baseline="0" dirty="0">
              <a:solidFill>
                <a:schemeClr val="tx2"/>
              </a:solidFill>
              <a:effectLst/>
              <a:latin typeface="+mn-lt"/>
              <a:ea typeface="+mn-ea"/>
              <a:cs typeface="+mn-cs"/>
            </a:rPr>
            <a:t>მლნ. ლარი</a:t>
          </a:r>
        </a:p>
        <a:p xmlns:a="http://schemas.openxmlformats.org/drawingml/2006/main">
          <a:pPr algn="r" rtl="0"/>
          <a:r>
            <a:rPr lang="ka-GE" sz="1200" b="1" i="0" baseline="0" dirty="0">
              <a:solidFill>
                <a:schemeClr val="tx2"/>
              </a:solidFill>
              <a:effectLst/>
              <a:latin typeface="+mn-lt"/>
              <a:ea typeface="+mn-ea"/>
              <a:cs typeface="+mn-cs"/>
            </a:rPr>
            <a:t>სულ დამდგარი ზარალი – </a:t>
          </a:r>
          <a:r>
            <a:rPr lang="en-US" sz="1200" b="1" i="0" baseline="0" dirty="0">
              <a:solidFill>
                <a:schemeClr val="tx2"/>
              </a:solidFill>
              <a:effectLst/>
              <a:latin typeface="Sylfaen" pitchFamily="18" charset="0"/>
              <a:ea typeface="+mn-ea"/>
              <a:cs typeface="+mn-cs"/>
            </a:rPr>
            <a:t>291,2 </a:t>
          </a:r>
          <a:r>
            <a:rPr lang="ka-GE" sz="1200" b="1" i="0" baseline="0" dirty="0">
              <a:solidFill>
                <a:schemeClr val="tx2"/>
              </a:solidFill>
              <a:effectLst/>
              <a:latin typeface="+mn-lt"/>
              <a:ea typeface="+mn-ea"/>
              <a:cs typeface="+mn-cs"/>
            </a:rPr>
            <a:t>მლნ. ლარი</a:t>
          </a:r>
          <a:endParaRPr lang="en-US" sz="1200" b="1" dirty="0">
            <a:solidFill>
              <a:schemeClr val="tx2"/>
            </a:solidFill>
            <a:effectLst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0.47631</cdr:x>
      <cdr:y>0.14728</cdr:y>
    </cdr:from>
    <cdr:to>
      <cdr:x>0.98681</cdr:x>
      <cdr:y>0.25549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432505" y="895013"/>
          <a:ext cx="4750675" cy="65756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 rtl="0"/>
          <a:r>
            <a:rPr lang="ka-GE" sz="1200" b="1" i="0" baseline="0">
              <a:solidFill>
                <a:schemeClr val="tx2"/>
              </a:solidFill>
              <a:effectLst/>
              <a:latin typeface="+mn-lt"/>
              <a:ea typeface="+mn-ea"/>
              <a:cs typeface="+mn-cs"/>
            </a:rPr>
            <a:t>სულ ნეტო გამომუშავებული პრემია – </a:t>
          </a:r>
          <a:r>
            <a:rPr lang="en-US" sz="1200" b="1" i="0" baseline="0">
              <a:solidFill>
                <a:schemeClr val="tx2"/>
              </a:solidFill>
              <a:effectLst/>
              <a:latin typeface="Sylfaen" pitchFamily="18" charset="0"/>
              <a:ea typeface="+mn-ea"/>
              <a:cs typeface="+mn-cs"/>
            </a:rPr>
            <a:t>365,4 </a:t>
          </a:r>
          <a:r>
            <a:rPr lang="ka-GE" sz="1200" b="1" i="0" baseline="0">
              <a:solidFill>
                <a:schemeClr val="tx2"/>
              </a:solidFill>
              <a:effectLst/>
              <a:latin typeface="+mn-lt"/>
              <a:ea typeface="+mn-ea"/>
              <a:cs typeface="+mn-cs"/>
            </a:rPr>
            <a:t>მლნ. ლარი</a:t>
          </a:r>
        </a:p>
        <a:p xmlns:a="http://schemas.openxmlformats.org/drawingml/2006/main">
          <a:pPr algn="r" rtl="0"/>
          <a:r>
            <a:rPr lang="ka-GE" sz="1200" b="1" i="0" baseline="0">
              <a:solidFill>
                <a:schemeClr val="tx2"/>
              </a:solidFill>
              <a:effectLst/>
              <a:latin typeface="+mn-lt"/>
              <a:ea typeface="+mn-ea"/>
              <a:cs typeface="+mn-cs"/>
            </a:rPr>
            <a:t>სულ ნეტო დამდგარი ზარალი – </a:t>
          </a:r>
          <a:r>
            <a:rPr lang="en-US" sz="1200" b="1" i="0" baseline="0">
              <a:solidFill>
                <a:schemeClr val="tx2"/>
              </a:solidFill>
              <a:effectLst/>
              <a:latin typeface="Sylfaen" pitchFamily="18" charset="0"/>
              <a:ea typeface="+mn-ea"/>
              <a:cs typeface="+mn-cs"/>
            </a:rPr>
            <a:t>219,5 </a:t>
          </a:r>
          <a:r>
            <a:rPr lang="ka-GE" sz="1200" b="1" i="0" baseline="0">
              <a:solidFill>
                <a:schemeClr val="tx2"/>
              </a:solidFill>
              <a:effectLst/>
              <a:latin typeface="+mn-lt"/>
              <a:ea typeface="+mn-ea"/>
              <a:cs typeface="+mn-cs"/>
            </a:rPr>
            <a:t>მლნ. ლარი</a:t>
          </a:r>
          <a:endParaRPr lang="en-US" sz="1200" b="1">
            <a:solidFill>
              <a:schemeClr val="tx2"/>
            </a:solidFill>
            <a:effectLst/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0.41627</cdr:x>
      <cdr:y>0.14225</cdr:y>
    </cdr:from>
    <cdr:to>
      <cdr:x>0.98252</cdr:x>
      <cdr:y>0.32913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075216" y="975574"/>
          <a:ext cx="6903720" cy="12816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 rtl="0"/>
          <a:r>
            <a:rPr lang="ka-GE" sz="1200" b="1" i="0" baseline="0" dirty="0">
              <a:solidFill>
                <a:schemeClr val="tx2"/>
              </a:solidFill>
              <a:effectLst/>
              <a:ea typeface="+mn-ea"/>
              <a:cs typeface="+mn-cs"/>
            </a:rPr>
            <a:t>საქართველოს მოსახლეობის 1</a:t>
          </a:r>
          <a:r>
            <a:rPr lang="en-US" sz="1200" b="1" i="0" baseline="0" dirty="0">
              <a:solidFill>
                <a:schemeClr val="tx2"/>
              </a:solidFill>
              <a:effectLst/>
              <a:ea typeface="+mn-ea"/>
              <a:cs typeface="+mn-cs"/>
            </a:rPr>
            <a:t>6</a:t>
          </a:r>
          <a:r>
            <a:rPr lang="ka-GE" sz="1200" b="1" i="0" baseline="0" dirty="0">
              <a:solidFill>
                <a:schemeClr val="tx2"/>
              </a:solidFill>
              <a:effectLst/>
              <a:ea typeface="+mn-ea"/>
              <a:cs typeface="+mn-cs"/>
            </a:rPr>
            <a:t>% სარგებლობს სამედიცინო დაზღვევით</a:t>
          </a:r>
        </a:p>
        <a:p xmlns:a="http://schemas.openxmlformats.org/drawingml/2006/main">
          <a:pPr algn="r" rtl="0"/>
          <a:r>
            <a:rPr lang="ka-GE" sz="1200" b="1" i="0" baseline="0" dirty="0">
              <a:solidFill>
                <a:schemeClr val="tx2"/>
              </a:solidFill>
              <a:effectLst/>
              <a:ea typeface="+mn-ea"/>
              <a:cs typeface="+mn-cs"/>
            </a:rPr>
            <a:t>საქართველოში რეგისტრირებული ავტომობილების  </a:t>
          </a:r>
          <a:r>
            <a:rPr lang="en-US" sz="1200" b="1" i="0" baseline="0" dirty="0">
              <a:solidFill>
                <a:schemeClr val="tx2"/>
              </a:solidFill>
              <a:effectLst/>
              <a:latin typeface="Sylfaen" pitchFamily="18" charset="0"/>
              <a:ea typeface="+mn-ea"/>
              <a:cs typeface="+mn-cs"/>
            </a:rPr>
            <a:t>6% </a:t>
          </a:r>
          <a:r>
            <a:rPr lang="ka-GE" sz="1200" b="1" i="0" baseline="0" dirty="0">
              <a:solidFill>
                <a:schemeClr val="tx2"/>
              </a:solidFill>
              <a:effectLst/>
              <a:ea typeface="+mn-ea"/>
              <a:cs typeface="+mn-cs"/>
            </a:rPr>
            <a:t>დაზღვეულია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B151B-3AF5-4C80-AC90-720C4ABC4781}" type="datetimeFigureOut">
              <a:rPr lang="en-US" smtClean="0"/>
              <a:t>23.11.2020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E34B2-5B15-4DB4-9A9B-AFEB8EAD1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926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B151B-3AF5-4C80-AC90-720C4ABC4781}" type="datetimeFigureOut">
              <a:rPr lang="en-US" smtClean="0"/>
              <a:t>23.11.2020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E34B2-5B15-4DB4-9A9B-AFEB8EAD1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364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B151B-3AF5-4C80-AC90-720C4ABC4781}" type="datetimeFigureOut">
              <a:rPr lang="en-US" smtClean="0"/>
              <a:t>23.11.2020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E34B2-5B15-4DB4-9A9B-AFEB8EAD1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527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B151B-3AF5-4C80-AC90-720C4ABC4781}" type="datetimeFigureOut">
              <a:rPr lang="en-US" smtClean="0"/>
              <a:t>23.11.2020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E34B2-5B15-4DB4-9A9B-AFEB8EAD1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059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B151B-3AF5-4C80-AC90-720C4ABC4781}" type="datetimeFigureOut">
              <a:rPr lang="en-US" smtClean="0"/>
              <a:t>23.11.2020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E34B2-5B15-4DB4-9A9B-AFEB8EAD1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848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B151B-3AF5-4C80-AC90-720C4ABC4781}" type="datetimeFigureOut">
              <a:rPr lang="en-US" smtClean="0"/>
              <a:t>23.11.2020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E34B2-5B15-4DB4-9A9B-AFEB8EAD1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996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B151B-3AF5-4C80-AC90-720C4ABC4781}" type="datetimeFigureOut">
              <a:rPr lang="en-US" smtClean="0"/>
              <a:t>23.11.2020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E34B2-5B15-4DB4-9A9B-AFEB8EAD1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521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B151B-3AF5-4C80-AC90-720C4ABC4781}" type="datetimeFigureOut">
              <a:rPr lang="en-US" smtClean="0"/>
              <a:t>23.11.2020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E34B2-5B15-4DB4-9A9B-AFEB8EAD1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555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B151B-3AF5-4C80-AC90-720C4ABC4781}" type="datetimeFigureOut">
              <a:rPr lang="en-US" smtClean="0"/>
              <a:t>23.11.2020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E34B2-5B15-4DB4-9A9B-AFEB8EAD1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872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B151B-3AF5-4C80-AC90-720C4ABC4781}" type="datetimeFigureOut">
              <a:rPr lang="en-US" smtClean="0"/>
              <a:t>23.11.2020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E34B2-5B15-4DB4-9A9B-AFEB8EAD1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536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B151B-3AF5-4C80-AC90-720C4ABC4781}" type="datetimeFigureOut">
              <a:rPr lang="en-US" smtClean="0"/>
              <a:t>23.11.2020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E34B2-5B15-4DB4-9A9B-AFEB8EAD1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373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B151B-3AF5-4C80-AC90-720C4ABC4781}" type="datetimeFigureOut">
              <a:rPr lang="en-US" smtClean="0"/>
              <a:t>23.11.2020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E34B2-5B15-4DB4-9A9B-AFEB8EAD1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916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chart" Target="../charts/chart5.xml"/><Relationship Id="rId2" Type="http://schemas.openxmlformats.org/officeDocument/2006/relationships/hyperlink" Target="http://insurance.gov.ge/Statistics.aspx" TargetMode="Externa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0" y="169952"/>
            <a:ext cx="12046306" cy="61398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a-GE" sz="2400" b="1" dirty="0">
                <a:solidFill>
                  <a:schemeClr val="tx2"/>
                </a:solidFill>
                <a:latin typeface="Sylfaen (Headings)"/>
              </a:rPr>
              <a:t>სადაზღვევო ბაზრის მიმოხილვა </a:t>
            </a:r>
          </a:p>
          <a:p>
            <a:pPr algn="ctr"/>
            <a:r>
              <a:rPr lang="ka-GE" sz="1700" b="1" dirty="0">
                <a:solidFill>
                  <a:schemeClr val="tx2"/>
                </a:solidFill>
                <a:latin typeface="Sylfaen (Headings)"/>
              </a:rPr>
              <a:t>2020 წლის </a:t>
            </a:r>
            <a:r>
              <a:rPr lang="en-US" sz="1700" b="1" dirty="0">
                <a:solidFill>
                  <a:schemeClr val="tx2"/>
                </a:solidFill>
                <a:latin typeface="Sylfaen (Headings)"/>
              </a:rPr>
              <a:t>9</a:t>
            </a:r>
            <a:r>
              <a:rPr lang="ka-GE" sz="1700" b="1" dirty="0">
                <a:solidFill>
                  <a:schemeClr val="tx2"/>
                </a:solidFill>
                <a:latin typeface="Sylfaen (Headings)"/>
              </a:rPr>
              <a:t> თვე</a:t>
            </a:r>
            <a:endParaRPr lang="en-US" sz="3000" b="1" dirty="0">
              <a:solidFill>
                <a:schemeClr val="tx2"/>
              </a:solidFill>
              <a:latin typeface="Sylfaen (Headings)"/>
            </a:endParaRPr>
          </a:p>
        </p:txBody>
      </p:sp>
      <p:sp>
        <p:nvSpPr>
          <p:cNvPr id="5" name="Content Placeholder 8"/>
          <p:cNvSpPr>
            <a:spLocks noGrp="1"/>
          </p:cNvSpPr>
          <p:nvPr/>
        </p:nvSpPr>
        <p:spPr>
          <a:xfrm>
            <a:off x="163513" y="783932"/>
            <a:ext cx="11564662" cy="17899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ka-GE" sz="1200" b="1" dirty="0">
                <a:solidFill>
                  <a:schemeClr val="tx2"/>
                </a:solidFill>
                <a:latin typeface="Sylfaen (Headings)"/>
              </a:rPr>
              <a:t>2020</a:t>
            </a:r>
            <a:r>
              <a:rPr lang="en-US" sz="1200" b="1" dirty="0">
                <a:solidFill>
                  <a:schemeClr val="tx2"/>
                </a:solidFill>
                <a:latin typeface="Sylfaen (Headings)"/>
              </a:rPr>
              <a:t> </a:t>
            </a:r>
            <a:r>
              <a:rPr lang="ka-GE" sz="1200" b="1" dirty="0">
                <a:solidFill>
                  <a:schemeClr val="tx2"/>
                </a:solidFill>
                <a:latin typeface="Sylfaen (Headings)"/>
              </a:rPr>
              <a:t>წლის 3</a:t>
            </a:r>
            <a:r>
              <a:rPr lang="en-US" sz="1200" b="1" dirty="0">
                <a:solidFill>
                  <a:schemeClr val="tx2"/>
                </a:solidFill>
                <a:latin typeface="Sylfaen (Headings)"/>
              </a:rPr>
              <a:t>0</a:t>
            </a:r>
            <a:r>
              <a:rPr lang="ka-GE" sz="1200" b="1" dirty="0">
                <a:solidFill>
                  <a:schemeClr val="tx2"/>
                </a:solidFill>
                <a:latin typeface="Sylfaen (Headings)"/>
              </a:rPr>
              <a:t> სექტემბრის მდგომარეობით რეგისტრირებულია 18 სადაზღვევო კომპანია, 17 მათგანი ფლობს სიცოცხლის და არასიცოცხლის დაზღვევის ლიცენზიას, ხოლო ერთი მათგანი მხოლოდ არასიცოცხლის დაზღვევის ლიცენზიას;</a:t>
            </a:r>
            <a:endParaRPr lang="en-US" sz="1200" b="1" dirty="0">
              <a:solidFill>
                <a:schemeClr val="tx2"/>
              </a:solidFill>
              <a:latin typeface="Sylfaen (Headings)"/>
            </a:endParaRPr>
          </a:p>
          <a:p>
            <a:pPr marL="285750" indent="-28575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ka-GE" sz="1200" b="1" dirty="0">
                <a:solidFill>
                  <a:schemeClr val="tx2"/>
                </a:solidFill>
                <a:latin typeface="Sylfaen (Headings)"/>
              </a:rPr>
              <a:t>2020 წლის 9 თვის განმავლობაში მოზიდულმა სადაზღვევო პრემიამ პირდაპირი დაზღვევის საქმიანობიდან შეადგინა </a:t>
            </a:r>
            <a:r>
              <a:rPr lang="en-US" sz="1200" b="1" dirty="0">
                <a:solidFill>
                  <a:schemeClr val="tx2"/>
                </a:solidFill>
                <a:latin typeface="Sylfaen (Headings)"/>
              </a:rPr>
              <a:t> </a:t>
            </a:r>
            <a:r>
              <a:rPr lang="ka-GE" sz="1200" b="1" dirty="0">
                <a:solidFill>
                  <a:schemeClr val="tx2"/>
                </a:solidFill>
                <a:latin typeface="Sylfaen (Headings)"/>
              </a:rPr>
              <a:t>513,4 მილიონი ლარი. ამავე პერიოდის შედეგებით</a:t>
            </a:r>
            <a:r>
              <a:rPr lang="en-US" sz="1200" b="1" dirty="0">
                <a:solidFill>
                  <a:schemeClr val="tx2"/>
                </a:solidFill>
                <a:latin typeface="Sylfaen (Headings)"/>
              </a:rPr>
              <a:t> </a:t>
            </a:r>
            <a:r>
              <a:rPr lang="ka-GE" sz="1200" b="1" dirty="0">
                <a:solidFill>
                  <a:schemeClr val="tx2"/>
                </a:solidFill>
                <a:latin typeface="Sylfaen (Headings)"/>
              </a:rPr>
              <a:t>მზღვეველების სადაზღვევო მოგებამ შეადგინა 129,7 მილიონი ლარი, წმინდა მოგებამ კი 44,3 მილიონი ლარი. </a:t>
            </a:r>
          </a:p>
          <a:p>
            <a:pPr marL="285750" indent="-28575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ka-GE" sz="1200" b="1" dirty="0">
                <a:solidFill>
                  <a:schemeClr val="tx2"/>
                </a:solidFill>
                <a:latin typeface="Sylfaen (Headings)"/>
              </a:rPr>
              <a:t>სადაზღვევო კომპანიების აქტივების ჯამური მოცულობა შეადგენს 976,9 მილიონ ლარს,</a:t>
            </a:r>
            <a:r>
              <a:rPr lang="ka-GE" sz="1200" b="1" baseline="0" dirty="0">
                <a:solidFill>
                  <a:schemeClr val="tx2"/>
                </a:solidFill>
                <a:latin typeface="Sylfaen (Headings)"/>
              </a:rPr>
              <a:t> </a:t>
            </a:r>
            <a:r>
              <a:rPr lang="ka-GE" sz="1200" b="1" dirty="0">
                <a:solidFill>
                  <a:schemeClr val="tx2"/>
                </a:solidFill>
                <a:latin typeface="Sylfaen (Headings)"/>
              </a:rPr>
              <a:t>ხოლო კაპიტალი 282,7 მილიონ ლარს.</a:t>
            </a:r>
          </a:p>
          <a:p>
            <a:pPr marL="285750" indent="-28575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ka-GE" sz="1200" b="1" dirty="0">
                <a:solidFill>
                  <a:schemeClr val="tx2"/>
                </a:solidFill>
                <a:latin typeface="Sylfaen (Headings)"/>
              </a:rPr>
              <a:t>სრული სტატისტიკური და ფინანსური მონაცემები იხილეთ შემდეგ მისამართზე: </a:t>
            </a:r>
            <a:r>
              <a:rPr lang="en-US" sz="1200" b="1" dirty="0">
                <a:solidFill>
                  <a:schemeClr val="tx2"/>
                </a:solidFill>
                <a:latin typeface="Sylfaen (Headings)"/>
                <a:hlinkClick r:id="rId2"/>
              </a:rPr>
              <a:t>http://insurance.gov.ge/Statistics.aspx</a:t>
            </a:r>
            <a:endParaRPr lang="en-US" sz="1400" dirty="0">
              <a:latin typeface="Sylfaen (Headings)"/>
            </a:endParaRP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98B5F1BB-CA83-4CC6-8DF0-1F8B82A3418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5941372"/>
              </p:ext>
            </p:extLst>
          </p:nvPr>
        </p:nvGraphicFramePr>
        <p:xfrm>
          <a:off x="0" y="3187860"/>
          <a:ext cx="2432481" cy="2644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8CECECD0-45B0-4FC3-B9B3-896CED49CD5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9295662"/>
              </p:ext>
            </p:extLst>
          </p:nvPr>
        </p:nvGraphicFramePr>
        <p:xfrm>
          <a:off x="2303117" y="3102482"/>
          <a:ext cx="2354632" cy="27299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BD0F8326-B6FE-4DE7-B6EB-B2E783DBC3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5592706"/>
              </p:ext>
            </p:extLst>
          </p:nvPr>
        </p:nvGraphicFramePr>
        <p:xfrm>
          <a:off x="4657749" y="3102483"/>
          <a:ext cx="2308517" cy="27299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F8FBB1B5-B454-4E03-B5EC-4B9E92B53AB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3482995"/>
              </p:ext>
            </p:extLst>
          </p:nvPr>
        </p:nvGraphicFramePr>
        <p:xfrm>
          <a:off x="7012382" y="3102482"/>
          <a:ext cx="2312558" cy="27299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F84B37D1-BECB-46A7-A310-D4FEFE03D2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4326475"/>
              </p:ext>
            </p:extLst>
          </p:nvPr>
        </p:nvGraphicFramePr>
        <p:xfrm>
          <a:off x="9428857" y="3102482"/>
          <a:ext cx="2467993" cy="27299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16322877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8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290355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781498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9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4855682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533923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A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8617561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20998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8200013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88246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6952354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14952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5276947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15359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3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7844926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901489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4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9366924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45557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5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77347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48817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6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2983478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68558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7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5162232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110741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2320</TotalTime>
  <Words>579</Words>
  <Application>Microsoft Office PowerPoint</Application>
  <PresentationFormat>Widescreen</PresentationFormat>
  <Paragraphs>155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Sylfaen</vt:lpstr>
      <vt:lpstr>Sylfaen (Headings)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Irakli Tutarashvili</dc:creator>
  <cp:lastModifiedBy>Edward Vakhtangishvili</cp:lastModifiedBy>
  <cp:revision>152</cp:revision>
  <cp:lastPrinted>2018-03-19T07:43:11Z</cp:lastPrinted>
  <dcterms:created xsi:type="dcterms:W3CDTF">2017-03-28T10:09:24Z</dcterms:created>
  <dcterms:modified xsi:type="dcterms:W3CDTF">2020-11-23T17:58:46Z</dcterms:modified>
</cp:coreProperties>
</file>